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modernComment_175_7B319D3.xml" ContentType="application/vnd.ms-powerpoint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modernComment_197_E3115721.xml" ContentType="application/vnd.ms-powerpoint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modernComment_18B_5DACED7.xml" ContentType="application/vnd.ms-powerpoint.comments+xml"/>
  <Override PartName="/ppt/notesSlides/notesSlide29.xml" ContentType="application/vnd.openxmlformats-officedocument.presentationml.notesSlide+xml"/>
  <Override PartName="/ppt/comments/modernComment_168_517C7ABB.xml" ContentType="application/vnd.ms-powerpoint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21" r:id="rId1"/>
  </p:sldMasterIdLst>
  <p:notesMasterIdLst>
    <p:notesMasterId r:id="rId37"/>
  </p:notesMasterIdLst>
  <p:sldIdLst>
    <p:sldId id="259" r:id="rId2"/>
    <p:sldId id="324" r:id="rId3"/>
    <p:sldId id="325" r:id="rId4"/>
    <p:sldId id="279" r:id="rId5"/>
    <p:sldId id="280" r:id="rId6"/>
    <p:sldId id="375" r:id="rId7"/>
    <p:sldId id="406" r:id="rId8"/>
    <p:sldId id="397" r:id="rId9"/>
    <p:sldId id="383" r:id="rId10"/>
    <p:sldId id="398" r:id="rId11"/>
    <p:sldId id="373" r:id="rId12"/>
    <p:sldId id="399" r:id="rId13"/>
    <p:sldId id="400" r:id="rId14"/>
    <p:sldId id="386" r:id="rId15"/>
    <p:sldId id="401" r:id="rId16"/>
    <p:sldId id="402" r:id="rId17"/>
    <p:sldId id="388" r:id="rId18"/>
    <p:sldId id="403" r:id="rId19"/>
    <p:sldId id="404" r:id="rId20"/>
    <p:sldId id="391" r:id="rId21"/>
    <p:sldId id="405" r:id="rId22"/>
    <p:sldId id="396" r:id="rId23"/>
    <p:sldId id="407" r:id="rId24"/>
    <p:sldId id="408" r:id="rId25"/>
    <p:sldId id="412" r:id="rId26"/>
    <p:sldId id="376" r:id="rId27"/>
    <p:sldId id="410" r:id="rId28"/>
    <p:sldId id="395" r:id="rId29"/>
    <p:sldId id="414" r:id="rId30"/>
    <p:sldId id="360" r:id="rId31"/>
    <p:sldId id="381" r:id="rId32"/>
    <p:sldId id="344" r:id="rId33"/>
    <p:sldId id="416" r:id="rId34"/>
    <p:sldId id="352" r:id="rId35"/>
    <p:sldId id="335" r:id="rId36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058322-052A-0E3B-AE49-0E68FFEEC842}" name="ליזה שבצ'קה" initials="LS" userId="S::Liza.Shvachka@e.braude.ac.il::7753e0b0-8743-4151-b30b-fc0432ae29b1" providerId="AD"/>
  <p188:author id="{CE959A6B-54D6-B707-FFB2-BE0072AAA467}" name="אבישי הרשקוביץ" initials="אה" userId="S::avishai.hershkovitz@e.braude.ac.il::3279f39e-c8f2-4c92-bc87-c5839d5aaf9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9F"/>
    <a:srgbClr val="5D5DAE"/>
    <a:srgbClr val="6666B3"/>
    <a:srgbClr val="E9FFB9"/>
    <a:srgbClr val="8CB0E1"/>
    <a:srgbClr val="444444"/>
    <a:srgbClr val="33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סגנון ביניים 2 - הדגשה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E171933-4619-4E11-9A3F-F7608DF75F80}" styleName="סגנון ביניים 1 - הדגשה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סגנון ביניים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סגנון ביניים 2 - הדגשה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סגנון ביניים 2 - הדגשה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D27102A9-8310-4765-A935-A1911B00CA55}" styleName="סגנון בהיר 1 - הדגשה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4B1156A-380E-4F78-BDF5-A606A8083BF9}" styleName="סגנון ביניים 4 - הדגשה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EB344D84-9AFB-497E-A393-DC336BA19D2E}" styleName="סגנון ביניים 3 - הדגשה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סגנון בהיר 2 - הדגשה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0A1B5D5-9B99-4C35-A422-299274C87663}" styleName="סגנון ביניים 1 - הדגשה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DCAF9ED-07DC-4A11-8D7F-57B35C25682E}" styleName="סגנון ביניים 1 - הדגשה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DA37D80-6434-44D0-A028-1B22A696006F}" styleName="סגנון בהיר 3 - הדגשה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B1032C-EA38-4F05-BA0D-38AFFFC7BED3}" styleName="סגנון בהיר 3 - הדגשה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12C8C85-51F0-491E-9774-3900AFEF0FD7}" styleName="סגנון בהיר 2 - הדגשה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 varScale="1">
        <p:scale>
          <a:sx n="75" d="100"/>
          <a:sy n="75" d="100"/>
        </p:scale>
        <p:origin x="8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זה שבצ'קה" userId="7753e0b0-8743-4151-b30b-fc0432ae29b1" providerId="ADAL" clId="{AB02D4EB-310F-4DCF-8900-E870E7CD8805}"/>
    <pc:docChg chg="modSld">
      <pc:chgData name="ליזה שבצ'קה" userId="7753e0b0-8743-4151-b30b-fc0432ae29b1" providerId="ADAL" clId="{AB02D4EB-310F-4DCF-8900-E870E7CD8805}" dt="2024-09-21T21:49:40.144" v="13" actId="20577"/>
      <pc:docMkLst>
        <pc:docMk/>
      </pc:docMkLst>
      <pc:sldChg chg="modNotesTx">
        <pc:chgData name="ליזה שבצ'קה" userId="7753e0b0-8743-4151-b30b-fc0432ae29b1" providerId="ADAL" clId="{AB02D4EB-310F-4DCF-8900-E870E7CD8805}" dt="2024-09-21T21:48:20.265" v="1" actId="20577"/>
        <pc:sldMkLst>
          <pc:docMk/>
          <pc:sldMk cId="990822689" sldId="279"/>
        </pc:sldMkLst>
      </pc:sldChg>
      <pc:sldChg chg="modNotesTx">
        <pc:chgData name="ליזה שבצ'קה" userId="7753e0b0-8743-4151-b30b-fc0432ae29b1" providerId="ADAL" clId="{AB02D4EB-310F-4DCF-8900-E870E7CD8805}" dt="2024-09-21T21:48:24.774" v="2" actId="20577"/>
        <pc:sldMkLst>
          <pc:docMk/>
          <pc:sldMk cId="1447801800" sldId="280"/>
        </pc:sldMkLst>
      </pc:sldChg>
      <pc:sldChg chg="modNotesTx">
        <pc:chgData name="ליזה שבצ'קה" userId="7753e0b0-8743-4151-b30b-fc0432ae29b1" providerId="ADAL" clId="{AB02D4EB-310F-4DCF-8900-E870E7CD8805}" dt="2024-09-21T21:48:15.365" v="0" actId="20577"/>
        <pc:sldMkLst>
          <pc:docMk/>
          <pc:sldMk cId="1840567827" sldId="325"/>
        </pc:sldMkLst>
      </pc:sldChg>
      <pc:sldChg chg="modNotesTx">
        <pc:chgData name="ליזה שבצ'קה" userId="7753e0b0-8743-4151-b30b-fc0432ae29b1" providerId="ADAL" clId="{AB02D4EB-310F-4DCF-8900-E870E7CD8805}" dt="2024-09-21T21:49:40.144" v="13" actId="20577"/>
        <pc:sldMkLst>
          <pc:docMk/>
          <pc:sldMk cId="3944582565" sldId="344"/>
        </pc:sldMkLst>
      </pc:sldChg>
      <pc:sldChg chg="modNotesTx">
        <pc:chgData name="ליזה שבצ'קה" userId="7753e0b0-8743-4151-b30b-fc0432ae29b1" providerId="ADAL" clId="{AB02D4EB-310F-4DCF-8900-E870E7CD8805}" dt="2024-09-21T21:48:29.208" v="3" actId="20577"/>
        <pc:sldMkLst>
          <pc:docMk/>
          <pc:sldMk cId="53263723" sldId="375"/>
        </pc:sldMkLst>
      </pc:sldChg>
      <pc:sldChg chg="modNotesTx">
        <pc:chgData name="ליזה שבצ'קה" userId="7753e0b0-8743-4151-b30b-fc0432ae29b1" providerId="ADAL" clId="{AB02D4EB-310F-4DCF-8900-E870E7CD8805}" dt="2024-09-21T21:49:32.311" v="11" actId="20577"/>
        <pc:sldMkLst>
          <pc:docMk/>
          <pc:sldMk cId="684247979" sldId="381"/>
        </pc:sldMkLst>
      </pc:sldChg>
      <pc:sldChg chg="modNotesTx">
        <pc:chgData name="ליזה שבצ'קה" userId="7753e0b0-8743-4151-b30b-fc0432ae29b1" providerId="ADAL" clId="{AB02D4EB-310F-4DCF-8900-E870E7CD8805}" dt="2024-09-21T21:48:46.561" v="4" actId="20577"/>
        <pc:sldMkLst>
          <pc:docMk/>
          <pc:sldMk cId="3111932999" sldId="388"/>
        </pc:sldMkLst>
      </pc:sldChg>
      <pc:sldChg chg="modNotesTx">
        <pc:chgData name="ליזה שבצ'קה" userId="7753e0b0-8743-4151-b30b-fc0432ae29b1" providerId="ADAL" clId="{AB02D4EB-310F-4DCF-8900-E870E7CD8805}" dt="2024-09-21T21:48:54.934" v="5" actId="20577"/>
        <pc:sldMkLst>
          <pc:docMk/>
          <pc:sldMk cId="1281175888" sldId="391"/>
        </pc:sldMkLst>
      </pc:sldChg>
      <pc:sldChg chg="modNotesTx">
        <pc:chgData name="ליזה שבצ'קה" userId="7753e0b0-8743-4151-b30b-fc0432ae29b1" providerId="ADAL" clId="{AB02D4EB-310F-4DCF-8900-E870E7CD8805}" dt="2024-09-21T21:49:04.067" v="7" actId="20577"/>
        <pc:sldMkLst>
          <pc:docMk/>
          <pc:sldMk cId="2144871015" sldId="396"/>
        </pc:sldMkLst>
      </pc:sldChg>
      <pc:sldChg chg="modNotesTx">
        <pc:chgData name="ליזה שבצ'קה" userId="7753e0b0-8743-4151-b30b-fc0432ae29b1" providerId="ADAL" clId="{AB02D4EB-310F-4DCF-8900-E870E7CD8805}" dt="2024-09-21T21:48:58.946" v="6" actId="20577"/>
        <pc:sldMkLst>
          <pc:docMk/>
          <pc:sldMk cId="1993398876" sldId="405"/>
        </pc:sldMkLst>
      </pc:sldChg>
      <pc:sldChg chg="modNotesTx">
        <pc:chgData name="ליזה שבצ'קה" userId="7753e0b0-8743-4151-b30b-fc0432ae29b1" providerId="ADAL" clId="{AB02D4EB-310F-4DCF-8900-E870E7CD8805}" dt="2024-09-21T21:49:07.564" v="8" actId="20577"/>
        <pc:sldMkLst>
          <pc:docMk/>
          <pc:sldMk cId="3809564449" sldId="407"/>
        </pc:sldMkLst>
      </pc:sldChg>
      <pc:sldChg chg="modNotesTx">
        <pc:chgData name="ליזה שבצ'קה" userId="7753e0b0-8743-4151-b30b-fc0432ae29b1" providerId="ADAL" clId="{AB02D4EB-310F-4DCF-8900-E870E7CD8805}" dt="2024-09-21T21:49:18.573" v="9" actId="20577"/>
        <pc:sldMkLst>
          <pc:docMk/>
          <pc:sldMk cId="3333031280" sldId="408"/>
        </pc:sldMkLst>
      </pc:sldChg>
      <pc:sldChg chg="modNotesTx">
        <pc:chgData name="ליזה שבצ'קה" userId="7753e0b0-8743-4151-b30b-fc0432ae29b1" providerId="ADAL" clId="{AB02D4EB-310F-4DCF-8900-E870E7CD8805}" dt="2024-09-21T21:49:21.650" v="10" actId="20577"/>
        <pc:sldMkLst>
          <pc:docMk/>
          <pc:sldMk cId="3274743878" sldId="412"/>
        </pc:sldMkLst>
      </pc:sldChg>
      <pc:sldChg chg="modNotesTx">
        <pc:chgData name="ליזה שבצ'קה" userId="7753e0b0-8743-4151-b30b-fc0432ae29b1" providerId="ADAL" clId="{AB02D4EB-310F-4DCF-8900-E870E7CD8805}" dt="2024-09-21T21:49:37.517" v="12" actId="20577"/>
        <pc:sldMkLst>
          <pc:docMk/>
          <pc:sldMk cId="4187269251" sldId="416"/>
        </pc:sldMkLst>
      </pc:sldChg>
    </pc:docChg>
  </pc:docChgLst>
</pc:chgInfo>
</file>

<file path=ppt/comments/modernComment_168_517C7AB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2ADFBA-F46A-4741-A622-5B2C5629234C}" authorId="{CE959A6B-54D6-B707-FFB2-BE0072AAA467}" status="resolved" created="2024-09-19T12:51:04.893" complete="100000">
    <pc:sldMkLst xmlns:pc="http://schemas.microsoft.com/office/powerpoint/2013/main/command">
      <pc:docMk/>
      <pc:sldMk cId="1367112379" sldId="360"/>
    </pc:sldMkLst>
    <p188:txBody>
      <a:bodyPr/>
      <a:lstStyle/>
      <a:p>
        <a:r>
          <a:rPr lang="en-US"/>
          <a:t>להכין סרטון </a:t>
        </a:r>
      </a:p>
    </p188:txBody>
  </p188:cm>
</p188:cmLst>
</file>

<file path=ppt/comments/modernComment_175_7B319D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6D7A3E6-C843-4CF1-AD62-D67399555066}" authorId="{CE959A6B-54D6-B707-FFB2-BE0072AAA467}" status="resolved" created="2024-09-19T12:47:34.839" complete="100000">
    <pc:sldMkLst xmlns:pc="http://schemas.microsoft.com/office/powerpoint/2013/main/command">
      <pc:docMk/>
      <pc:sldMk cId="129178067" sldId="373"/>
    </pc:sldMkLst>
    <p188:txBody>
      <a:bodyPr/>
      <a:lstStyle/>
      <a:p>
        <a:r>
          <a:rPr lang="en-US"/>
          <a:t>לתקן לvalidation </a:t>
        </a:r>
      </a:p>
    </p188:txBody>
    <p188:extLst>
      <p:ext xmlns:p="http://schemas.openxmlformats.org/presentationml/2006/main" uri="{57CB4572-C831-44C2-8A1C-0ADB6CCDFE69}">
        <p223:reactions xmlns:p223="http://schemas.microsoft.com/office/powerpoint/2022/03/main">
          <p223:rxn type="👍">
            <p223:instance time="2024-09-19T13:08:18.149" authorId="{A6058322-052A-0E3B-AE49-0E68FFEEC842}"/>
          </p223:rxn>
        </p223:reactions>
      </p:ext>
    </p188:extLst>
  </p188:cm>
</p188:cmLst>
</file>

<file path=ppt/comments/modernComment_18B_5DACE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F0E0F93-583C-4B58-A286-D82E7937CCC4}" authorId="{CE959A6B-54D6-B707-FFB2-BE0072AAA467}" status="resolved" created="2024-09-19T12:50:53.08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98225879" sldId="395"/>
      <ac:spMk id="11" creationId="{58712F2A-6888-E3C4-BB16-A7CABA454F99}"/>
    </ac:deMkLst>
    <p188:txBody>
      <a:bodyPr/>
      <a:lstStyle/>
      <a:p>
        <a:r>
          <a:rPr lang="en-US"/>
          <a:t>לשים Mix גם הפוך </a:t>
        </a:r>
      </a:p>
    </p188:txBody>
  </p188:cm>
</p188:cmLst>
</file>

<file path=ppt/comments/modernComment_197_E311572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B9B6C9D-61B8-4719-816B-12F59C3D8818}" authorId="{CE959A6B-54D6-B707-FFB2-BE0072AAA467}" status="resolved" created="2024-09-19T12:47:00.557" complete="100000">
    <pc:sldMkLst xmlns:pc="http://schemas.microsoft.com/office/powerpoint/2013/main/command">
      <pc:docMk/>
      <pc:sldMk cId="3809564449" sldId="407"/>
    </pc:sldMkLst>
    <p188:txBody>
      <a:bodyPr/>
      <a:lstStyle/>
      <a:p>
        <a:r>
          <a:rPr lang="en-US"/>
          <a:t>להוסיף אחוזים אימון וולידציה וטסט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D459D68-358D-49DC-BC01-D0229A7F7D7F}" type="datetimeFigureOut">
              <a:rPr lang="he-IL" smtClean="0"/>
              <a:t>י"ט/אלול/תשפ"ד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BC193EE1-384E-46B2-9496-DB40D2F14BC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0785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/>
              <a:t>אבישי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65551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0709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0103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123787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5766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50333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83323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086715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947264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29220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19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304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47931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61668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99482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70161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82409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49663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358680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 rtl="0">
              <a:buAutoNum type="arabicPeriod"/>
            </a:pPr>
            <a:r>
              <a:rPr lang="he-IL">
                <a:cs typeface="Calibri"/>
              </a:rPr>
              <a:t>אבישי</a:t>
            </a:r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29022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 algn="l" rtl="0">
              <a:buAutoNum type="arabicPeriod"/>
            </a:pPr>
            <a:r>
              <a:rPr lang="he-IL">
                <a:cs typeface="Calibri"/>
              </a:rPr>
              <a:t>אבישי</a:t>
            </a:r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00770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176981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29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34499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endParaRPr lang="en-US" sz="1800" kern="0" dirty="0">
              <a:latin typeface="Times New Roman"/>
              <a:cs typeface="Times New Roman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683965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31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01682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32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76373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33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535851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35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4183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>
              <a:lnSpc>
                <a:spcPct val="115000"/>
              </a:lnSpc>
              <a:spcAft>
                <a:spcPts val="800"/>
              </a:spcAft>
            </a:pPr>
            <a:endParaRPr lang="en-US" sz="18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715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35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4936544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>
              <a:cs typeface="Calibri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6934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763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193EE1-384E-46B2-9496-DB40D2F14BC0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94623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9E71D-D40C-A573-C3A0-4B635325D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112AD-2CB3-F727-F07A-3130EEC5A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B03D85-D001-77EE-5A5D-08A0E3266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AA4A54-538D-4AFF-9C88-62514F625171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192499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EE03B-6B2D-7C2A-A547-0F24B0839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DC0AF-FAB4-1499-453B-B77FC6196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D873ED-29AB-CC9C-1505-5298738A6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23B5BCFA-4630-4AF7-AA9E-521F37A28B37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52136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A44F1-A3F3-E45E-F809-C775B7524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1B3B12-C363-0BEF-A3B8-77CCE1B8F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D455A-2044-AAE8-B640-405096B8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CFF77485-B22C-4E8F-ADDB-EE97396475A5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9519434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C03F7B-92D3-ED6A-D98E-65A9581B4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2E7B3E-2566-0ADD-77A7-6C53F01A3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B69BE-110E-7DD9-CDE9-125523D5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E1761F1-ADDA-43F3-B2D9-8AD6305F27BE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40571701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1CDD1B-0942-8B79-B21C-A18CC0462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D978DC-146D-7FBB-DF85-905A2DFB2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1D55A2-1769-9273-E4D9-CC4386739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D1B04226-5DF0-4DD9-A806-D43A7AAAC1B3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1945452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5439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90A73-D401-0646-C7D6-6F029A215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7BC858-7FF4-369E-8B42-5E05D7C8B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97EF8C-F963-67B5-9730-D2DEAB3E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3B128DD-9392-439D-A7E0-F725EF8D49C0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80614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00991-EBB2-872C-E6B0-6AFB065D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E77654-B21F-D3F7-E61C-4292291B7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1CF531-845D-A09E-1FC3-82F46038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4064BC8-959F-4083-BDA4-2AC3295F6447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777978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0995A-ABE2-510F-A339-E5D227A51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FE9E9D-CC9D-7711-73B4-4E76925E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641774-1933-68C2-22BD-77E79D32C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162958A-E645-4FCE-BE4A-07F3AF142E64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277675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ED0417-27BE-85D9-18DD-6C25C469B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59C88A-DA43-E5B0-A701-8ED792F89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02D46C-9A6F-5363-D650-3E6F318D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9D39862-928B-4089-9D78-64CE4444991A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967417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7C650C-D6D3-4DB6-6D68-283D1671C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F00A9-85EF-0D08-BD33-F6085AF3E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268C93-F19C-9DF1-CAEE-82449291C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AB1D105-50E6-4C7A-90C5-B3DD0430B2DB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337099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AB0CD6-933E-9B93-47B4-AAC495146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6A1D32-B5AC-732C-E417-6BEE8C739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7F85E1-1433-8810-BD88-218AD0E4D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E53D3D9-D7CC-460E-96C5-0E89F6D4B059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16107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46B38-0C17-AB23-CBFF-65EB1FCE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EA1BEF-2954-0CCA-74AA-AA469281C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4F4818-1FA8-309B-B88F-2E1D91CFF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186A9510-E689-4CA1-ABCD-3DBEAB2129B7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082615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L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E705E8-0E65-6C70-2F59-B3DC72E5FB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3EEC1-9767-EF2F-DD7C-5028D0E8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65B9F-64A3-D386-D793-5D6C627A1A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45650FFC-6450-4999-BCDB-3E7A254F9CC3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907064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6B856C77-B15C-32BF-6396-3738E8DE9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L"/>
              <a:t>Click to edit Master title style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BFE9D517-C4F4-4A6E-15E4-ED53CBB9EE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IL"/>
              <a:t>Click to edit Master text styles</a:t>
            </a:r>
          </a:p>
          <a:p>
            <a:pPr lvl="1"/>
            <a:r>
              <a:rPr lang="en-US" altLang="en-IL"/>
              <a:t>Second level</a:t>
            </a:r>
          </a:p>
          <a:p>
            <a:pPr lvl="2"/>
            <a:r>
              <a:rPr lang="en-US" altLang="en-IL"/>
              <a:t>Third level</a:t>
            </a:r>
          </a:p>
          <a:p>
            <a:pPr lvl="3"/>
            <a:r>
              <a:rPr lang="en-US" altLang="en-IL"/>
              <a:t>Fourth level</a:t>
            </a:r>
          </a:p>
          <a:p>
            <a:pPr lvl="4"/>
            <a:r>
              <a:rPr lang="en-US" altLang="en-IL"/>
              <a:t>Fifth level</a:t>
            </a: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A64D8F0B-8C63-0662-FF93-B8B57BC4D6F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7D98D868-E2E4-051F-6615-9915CB1D622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n-US" altLang="en-IL"/>
          </a:p>
        </p:txBody>
      </p:sp>
      <p:sp>
        <p:nvSpPr>
          <p:cNvPr id="108550" name="Rectangle 6">
            <a:extLst>
              <a:ext uri="{FF2B5EF4-FFF2-40B4-BE49-F238E27FC236}">
                <a16:creationId xmlns:a16="http://schemas.microsoft.com/office/drawing/2014/main" id="{D13293A6-368C-D8B0-D078-1465BC46359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pPr>
              <a:defRPr/>
            </a:pPr>
            <a:fld id="{39E43479-2783-4E52-9F7D-89D416B62206}" type="slidenum">
              <a:rPr lang="en-US" altLang="en-IL"/>
              <a:pPr>
                <a:defRPr/>
              </a:pPr>
              <a:t>‹#›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46423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  <p:sldLayoutId id="2147483833" r:id="rId12"/>
    <p:sldLayoutId id="2147483834" r:id="rId13"/>
    <p:sldLayoutId id="2147483835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75_7B319D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97_E3115721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B_5DACED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4.png"/><Relationship Id="rId4" Type="http://schemas.microsoft.com/office/2018/10/relationships/comments" Target="../comments/modernComment_168_517C7ABB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31" name="Rectangle 195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oster Dark blue 3D mosaic technology background. - PIXERS.US">
            <a:extLst>
              <a:ext uri="{FF2B5EF4-FFF2-40B4-BE49-F238E27FC236}">
                <a16:creationId xmlns:a16="http://schemas.microsoft.com/office/drawing/2014/main" id="{87E59D18-6FF1-EFB4-8333-A95DF8E9F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r="-1" b="11844"/>
          <a:stretch/>
        </p:blipFill>
        <p:spPr bwMode="auto">
          <a:xfrm>
            <a:off x="2489659" y="-639681"/>
            <a:ext cx="10594800" cy="811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533" name="Rectangle 195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77979" y="1122363"/>
            <a:ext cx="5659263" cy="3204134"/>
          </a:xfrm>
        </p:spPr>
        <p:txBody>
          <a:bodyPr anchor="b">
            <a:noAutofit/>
          </a:bodyPr>
          <a:lstStyle/>
          <a:p>
            <a:pPr algn="l" rtl="0">
              <a:lnSpc>
                <a:spcPct val="90000"/>
              </a:lnSpc>
              <a:spcAft>
                <a:spcPts val="800"/>
              </a:spcAft>
            </a:pPr>
            <a:r>
              <a:rPr lang="en-US" sz="4000" b="1" i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Image Enhancement</a:t>
            </a:r>
            <a:br>
              <a:rPr lang="en-US" sz="4000" b="1" i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4000" b="1" i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with Super-Resolution and Controlled Noise</a:t>
            </a:r>
          </a:p>
        </p:txBody>
      </p:sp>
      <p:sp>
        <p:nvSpPr>
          <p:cNvPr id="19461" name="Rectangle 30">
            <a:extLst>
              <a:ext uri="{FF2B5EF4-FFF2-40B4-BE49-F238E27FC236}">
                <a16:creationId xmlns:a16="http://schemas.microsoft.com/office/drawing/2014/main" id="{70226075-838C-908A-7DE7-2E557B3518E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77980" y="5100055"/>
            <a:ext cx="4023359" cy="1502213"/>
          </a:xfrm>
        </p:spPr>
        <p:txBody>
          <a:bodyPr>
            <a:normAutofit fontScale="92500" lnSpcReduction="10000"/>
          </a:bodyPr>
          <a:lstStyle/>
          <a:p>
            <a:pPr algn="l" eaLnBrk="1" hangingPunct="1">
              <a:lnSpc>
                <a:spcPct val="150000"/>
              </a:lnSpc>
            </a:pPr>
            <a:r>
              <a:rPr lang="en-US" altLang="en-IL" sz="2000" u="sng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Students:</a:t>
            </a:r>
            <a:r>
              <a:rPr lang="en-US" altLang="en-IL" sz="20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Liza Shvachka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en-IL" sz="20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	Avishai Hershkovitz</a:t>
            </a:r>
          </a:p>
          <a:p>
            <a:pPr algn="l" eaLnBrk="1" hangingPunct="1">
              <a:lnSpc>
                <a:spcPct val="150000"/>
              </a:lnSpc>
            </a:pPr>
            <a:r>
              <a:rPr lang="en-US" altLang="en-IL" sz="2000" u="sng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Supervisor:</a:t>
            </a:r>
            <a:r>
              <a:rPr lang="en-US" altLang="en-IL" sz="20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Dr. Renata Avros</a:t>
            </a:r>
          </a:p>
          <a:p>
            <a:pPr algn="l" eaLnBrk="1" hangingPunct="1">
              <a:lnSpc>
                <a:spcPct val="150000"/>
              </a:lnSpc>
            </a:pPr>
            <a:endParaRPr lang="en-US" altLang="en-IL" sz="2000" spc="-5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535" name="Rectangle 195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37" name="Rectangle 195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Rectangle 11">
            <a:extLst>
              <a:ext uri="{FF2B5EF4-FFF2-40B4-BE49-F238E27FC236}">
                <a16:creationId xmlns:a16="http://schemas.microsoft.com/office/drawing/2014/main" id="{4DFE8FAA-C0E3-3B5C-E296-2E9743BE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743201"/>
            <a:ext cx="6477000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IL" altLang="en-IL" sz="4400">
              <a:solidFill>
                <a:srgbClr val="BBE0E3"/>
              </a:solidFill>
            </a:endParaRPr>
          </a:p>
        </p:txBody>
      </p:sp>
      <p:sp>
        <p:nvSpPr>
          <p:cNvPr id="19459" name="Rectangle 12">
            <a:extLst>
              <a:ext uri="{FF2B5EF4-FFF2-40B4-BE49-F238E27FC236}">
                <a16:creationId xmlns:a16="http://schemas.microsoft.com/office/drawing/2014/main" id="{819FAD5F-FBCA-1765-EA5D-956D5A42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014789"/>
            <a:ext cx="6477000" cy="165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tx1"/>
                    </a:gs>
                    <a:gs pos="100000">
                      <a:srgbClr val="000066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Aft>
                <a:spcPct val="0"/>
              </a:spcAft>
              <a:buNone/>
            </a:pPr>
            <a:endParaRPr lang="en-IL" altLang="en-IL">
              <a:solidFill>
                <a:srgbClr val="000000"/>
              </a:solidFill>
            </a:endParaRPr>
          </a:p>
        </p:txBody>
      </p:sp>
      <p:pic>
        <p:nvPicPr>
          <p:cNvPr id="10" name="תמונה 9" descr="תמונה שמכילה פני אדם, צילום מסך, אדם, ילדה&#10;&#10;התיאור נוצר באופן אוטומטי">
            <a:extLst>
              <a:ext uri="{FF2B5EF4-FFF2-40B4-BE49-F238E27FC236}">
                <a16:creationId xmlns:a16="http://schemas.microsoft.com/office/drawing/2014/main" id="{C3DA2782-BBFA-5745-5A2F-7402F38EAD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06"/>
          <a:stretch/>
        </p:blipFill>
        <p:spPr>
          <a:xfrm>
            <a:off x="6796979" y="1721012"/>
            <a:ext cx="4735285" cy="28441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7008120D-2711-0128-E539-AF1C2FCD93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080"/>
            <a:ext cx="3825875" cy="9004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30">
            <a:extLst>
              <a:ext uri="{FF2B5EF4-FFF2-40B4-BE49-F238E27FC236}">
                <a16:creationId xmlns:a16="http://schemas.microsoft.com/office/drawing/2014/main" id="{A94F187D-DF55-ED39-DD58-A9E6ECF0F7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537" y="4524193"/>
            <a:ext cx="3971132" cy="4054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en-IL" sz="20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24-1-R-12</a:t>
            </a: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1D1EB45F-70DA-52A1-BCCC-5D27109B8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</a:t>
            </a:fld>
            <a:endParaRPr lang="en-US" altLang="en-IL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Results-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Gaussian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noise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1301261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4652123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Denoised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077202" y="544863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תמונה 1" descr="תמונה שמכילה שמיים, בחוץ, צילום מסך, מגדל&#10;&#10;התיאור נוצר באופן אוטומטי">
            <a:extLst>
              <a:ext uri="{FF2B5EF4-FFF2-40B4-BE49-F238E27FC236}">
                <a16:creationId xmlns:a16="http://schemas.microsoft.com/office/drawing/2014/main" id="{C1F77AC9-18DF-77BE-1227-68E5A6E410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71" y="2187059"/>
            <a:ext cx="10030041" cy="3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7121A36-8441-EEB9-8536-8A106B482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10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24306320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8175267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Metrics-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Gaussian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noise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E112ABA7-6C5D-7568-3BCC-5D26EBDDD4A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09" y="2104559"/>
            <a:ext cx="5567126" cy="417605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5C39AC25-FFF7-1587-67EF-4DC89FE8FB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816" y="2098785"/>
            <a:ext cx="5567126" cy="41760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C3788E36-3673-6BBA-6E23-840ACD37F236}"/>
              </a:ext>
            </a:extLst>
          </p:cNvPr>
          <p:cNvSpPr/>
          <p:nvPr/>
        </p:nvSpPr>
        <p:spPr>
          <a:xfrm>
            <a:off x="951471" y="2059851"/>
            <a:ext cx="4757351" cy="354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loss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3557872-C7FD-4287-AEA0-6E146AE09530}"/>
              </a:ext>
            </a:extLst>
          </p:cNvPr>
          <p:cNvSpPr/>
          <p:nvPr/>
        </p:nvSpPr>
        <p:spPr>
          <a:xfrm>
            <a:off x="6910667" y="2059851"/>
            <a:ext cx="4757351" cy="354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PSNR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29A6142-E6F1-D8E2-40BE-578F295BB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11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291780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Poisson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noise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1301261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4652123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Denoised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077202" y="544863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79857189-C641-7D58-6793-F080CBD452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94" y="2106712"/>
            <a:ext cx="10030041" cy="34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תמונה 7">
            <a:extLst>
              <a:ext uri="{FF2B5EF4-FFF2-40B4-BE49-F238E27FC236}">
                <a16:creationId xmlns:a16="http://schemas.microsoft.com/office/drawing/2014/main" id="{08C09284-0060-F43F-3879-6B10ABBDE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695" y="2165327"/>
            <a:ext cx="2882680" cy="332161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646F6B0-F4D7-B2A5-F4BF-092BA109A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12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175288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Poisson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noise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1301261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4652123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Denoised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077202" y="544863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F517C2D2-DA08-3742-B72E-4D25E44BD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94" y="2206931"/>
            <a:ext cx="10030041" cy="34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6D03A125-6D3C-D7DD-AA9E-18AF21D2F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695" y="2270834"/>
            <a:ext cx="2882680" cy="332161"/>
          </a:xfrm>
          <a:prstGeom prst="rect">
            <a:avLst/>
          </a:prstGeom>
        </p:spPr>
      </p:pic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042AEA0C-A01B-9D96-5306-29A84D85D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13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546071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8175267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Metrics- </a:t>
            </a:r>
            <a:r>
              <a:rPr lang="en-US" sz="5400" b="1" spc="-5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Poission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Noise</a:t>
            </a:r>
          </a:p>
        </p:txBody>
      </p:sp>
      <p:pic>
        <p:nvPicPr>
          <p:cNvPr id="5" name="תמונה 4" descr="תמונה שמכילה טקסט, תרשים, עלילה, קו&#10;&#10;התיאור נוצר באופן אוטומטי">
            <a:extLst>
              <a:ext uri="{FF2B5EF4-FFF2-40B4-BE49-F238E27FC236}">
                <a16:creationId xmlns:a16="http://schemas.microsoft.com/office/drawing/2014/main" id="{BC21FC38-2C4D-EB1B-11F9-890B2F89E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955" y="2141100"/>
            <a:ext cx="5434409" cy="4077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CAD1A44F-CBF2-4E32-ECF3-D59D5951A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638" y="2141791"/>
            <a:ext cx="5434409" cy="40764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021A0A52-F995-0055-3D03-B0435F459304}"/>
              </a:ext>
            </a:extLst>
          </p:cNvPr>
          <p:cNvSpPr/>
          <p:nvPr/>
        </p:nvSpPr>
        <p:spPr>
          <a:xfrm>
            <a:off x="951471" y="2059851"/>
            <a:ext cx="4757351" cy="354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loss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46D71335-92F7-CDCF-6B4C-C8DCA37D4889}"/>
              </a:ext>
            </a:extLst>
          </p:cNvPr>
          <p:cNvSpPr/>
          <p:nvPr/>
        </p:nvSpPr>
        <p:spPr>
          <a:xfrm>
            <a:off x="6910667" y="2059851"/>
            <a:ext cx="4757351" cy="354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PSNR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D43B963-24B8-98EC-4BDB-2160C1AF6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14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229377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Bernoulli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noise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1301261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4652123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Denoised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077202" y="544863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125A44EC-41F9-4BC0-5D5F-25727D790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79" y="2231730"/>
            <a:ext cx="10030042" cy="3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153C102-B06E-01E6-6DFA-11C819452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15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788295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Bernoulli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noise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1301261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4652123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Denoised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077202" y="544863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תמונה 1" descr="תמונה שמכילה פירות, לימון, אדם, Citron&#10;&#10;התיאור נוצר באופן אוטומטי">
            <a:extLst>
              <a:ext uri="{FF2B5EF4-FFF2-40B4-BE49-F238E27FC236}">
                <a16:creationId xmlns:a16="http://schemas.microsoft.com/office/drawing/2014/main" id="{F3EAF3DC-D00C-4B97-2550-27D33FB6C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79" y="2197784"/>
            <a:ext cx="10030042" cy="3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0042B6C8-8F7E-EE70-A153-D419ADC6F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16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41631628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8175267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Metrics-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Bernoulli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Noise</a:t>
            </a:r>
          </a:p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400" spc="-5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תמונה 4" descr="תמונה שמכילה טקסט, תרשים, עלילה, קו&#10;&#10;התיאור נוצר באופן אוטומטי">
            <a:extLst>
              <a:ext uri="{FF2B5EF4-FFF2-40B4-BE49-F238E27FC236}">
                <a16:creationId xmlns:a16="http://schemas.microsoft.com/office/drawing/2014/main" id="{BC21FC38-2C4D-EB1B-11F9-890B2F89E9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609" y="2120610"/>
            <a:ext cx="5373337" cy="403137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תמונה 6" descr="תמונה שמכילה טקסט, תרשים, קו, עלילה&#10;&#10;התיאור נוצר באופן אוטומטי">
            <a:extLst>
              <a:ext uri="{FF2B5EF4-FFF2-40B4-BE49-F238E27FC236}">
                <a16:creationId xmlns:a16="http://schemas.microsoft.com/office/drawing/2014/main" id="{CAD1A44F-CBF2-4E32-ECF3-D59D5951A7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85" y="2120610"/>
            <a:ext cx="5445932" cy="408514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A2F9CD4C-4CEF-BF67-EAD6-DDEB11DBDBB4}"/>
              </a:ext>
            </a:extLst>
          </p:cNvPr>
          <p:cNvSpPr/>
          <p:nvPr/>
        </p:nvSpPr>
        <p:spPr>
          <a:xfrm>
            <a:off x="951471" y="2059851"/>
            <a:ext cx="4757351" cy="354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loss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0FDA5609-5C9D-1854-02F2-2118099A62B5}"/>
              </a:ext>
            </a:extLst>
          </p:cNvPr>
          <p:cNvSpPr/>
          <p:nvPr/>
        </p:nvSpPr>
        <p:spPr>
          <a:xfrm>
            <a:off x="6910667" y="2059851"/>
            <a:ext cx="4757351" cy="354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PSNR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52E8627-F26C-F700-D406-241C39538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17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111932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Text Overlay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1301261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4652123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Denoised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077202" y="544863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D077DAD3-018B-0A1E-93E5-48ACDD84B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871" y="2198026"/>
            <a:ext cx="10030042" cy="34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C2F4D12C-5BCA-7DFB-8559-4809DC3B2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18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719363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Text Overlay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1301261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4652123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Denoised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077202" y="544863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AD76D255-7BEC-9D34-A6B4-AB671FD14B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979" y="2193505"/>
            <a:ext cx="10030042" cy="34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A2850847-5BA2-C98C-D9E9-EC21CA44FB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2080" y="2259111"/>
            <a:ext cx="2882680" cy="332161"/>
          </a:xfrm>
          <a:prstGeom prst="rect">
            <a:avLst/>
          </a:prstGeom>
        </p:spPr>
      </p:pic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287E9873-AD7A-B799-3190-51F1BA746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19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66908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b="1" i="1" spc="-5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Problem</a:t>
            </a: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05766AA-97CA-6769-2FAD-5F6689F89E60}"/>
              </a:ext>
            </a:extLst>
          </p:cNvPr>
          <p:cNvSpPr txBox="1"/>
          <p:nvPr/>
        </p:nvSpPr>
        <p:spPr>
          <a:xfrm>
            <a:off x="572492" y="2291813"/>
            <a:ext cx="10602327" cy="22510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Many Existing models of 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Enhancement </a:t>
            </a:r>
            <a:r>
              <a:rPr lang="en-US" sz="2400" dirty="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rely on clean images for restoration, which are sometimes unavailable.</a:t>
            </a:r>
          </a:p>
          <a:p>
            <a:pPr algn="l" rtl="0">
              <a:lnSpc>
                <a:spcPct val="150000"/>
              </a:lnSpc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Real images are usually are influenced by many external not controlled factors.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7403E599-2D6D-262B-BACA-10C81AA18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4859347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8175267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Metrics-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Text Overlay</a:t>
            </a:r>
            <a:endParaRPr lang="en-US" sz="5400" spc="-5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5400" spc="-5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32030C86-BA74-B65C-38DB-645B4EB9F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49" y="2144453"/>
            <a:ext cx="5735034" cy="43020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77A580C2-294C-75AC-CC70-932AA4E7055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73" y="2144453"/>
            <a:ext cx="5735027" cy="4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8938057C-8244-C3E8-7F4A-7820E865F966}"/>
              </a:ext>
            </a:extLst>
          </p:cNvPr>
          <p:cNvSpPr/>
          <p:nvPr/>
        </p:nvSpPr>
        <p:spPr>
          <a:xfrm>
            <a:off x="951471" y="2059851"/>
            <a:ext cx="4757351" cy="354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loss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B533DC5-A719-5D62-8D8C-15D9F1CD4D2A}"/>
              </a:ext>
            </a:extLst>
          </p:cNvPr>
          <p:cNvSpPr/>
          <p:nvPr/>
        </p:nvSpPr>
        <p:spPr>
          <a:xfrm>
            <a:off x="6910667" y="2059851"/>
            <a:ext cx="4757351" cy="354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PSNR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ABE6F73C-DB45-EF6B-9B73-3D815EF1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20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2811758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982542" y="772220"/>
            <a:ext cx="7376518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 Resolution-</a:t>
            </a:r>
            <a:r>
              <a:rPr lang="en-US" sz="54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Train Process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20C13D28-5EED-AC2C-70F3-7DF009720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15" y="3580698"/>
            <a:ext cx="9038169" cy="3152642"/>
          </a:xfrm>
          <a:prstGeom prst="rect">
            <a:avLst/>
          </a:prstGeom>
        </p:spPr>
      </p:pic>
      <p:sp>
        <p:nvSpPr>
          <p:cNvPr id="16" name="תיבת טקסט 15">
            <a:extLst>
              <a:ext uri="{FF2B5EF4-FFF2-40B4-BE49-F238E27FC236}">
                <a16:creationId xmlns:a16="http://schemas.microsoft.com/office/drawing/2014/main" id="{8C312130-A32B-A529-C6A9-673208C52E64}"/>
              </a:ext>
            </a:extLst>
          </p:cNvPr>
          <p:cNvSpPr txBox="1"/>
          <p:nvPr/>
        </p:nvSpPr>
        <p:spPr>
          <a:xfrm>
            <a:off x="609600" y="1687661"/>
            <a:ext cx="10972799" cy="20712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 High-resolution images.</a:t>
            </a:r>
          </a:p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Synthetic Low-Resolution: </a:t>
            </a:r>
            <a:r>
              <a:rPr lang="en-US" sz="2200" b="0" i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down-sampled, blurred, up-sampled.</a:t>
            </a:r>
            <a:endParaRPr lang="en-US" sz="2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RU-net</a:t>
            </a: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Training: </a:t>
            </a:r>
            <a:r>
              <a:rPr lang="en-US" sz="2200" b="0" i="0">
                <a:solidFill>
                  <a:srgbClr val="0D0D0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robust U-net architecture.</a:t>
            </a:r>
          </a:p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High-resolution images and visual enhancement.</a:t>
            </a:r>
            <a:endParaRPr lang="he-IL" sz="22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8DAFB6D-8600-2AB3-A9CB-B932E4612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21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993398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982542" y="772220"/>
            <a:ext cx="7376518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RU-net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architecture</a:t>
            </a:r>
          </a:p>
        </p:txBody>
      </p:sp>
      <p:pic>
        <p:nvPicPr>
          <p:cNvPr id="3" name="תמונה 2" descr="תמונה שמכילה טקסט, צילום מסך, תרשים, מקביל&#10;&#10;התיאור נוצר באופן אוטומטי">
            <a:extLst>
              <a:ext uri="{FF2B5EF4-FFF2-40B4-BE49-F238E27FC236}">
                <a16:creationId xmlns:a16="http://schemas.microsoft.com/office/drawing/2014/main" id="{CB4DD763-2986-34D6-C1CB-F73BBBED7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836" y="1924909"/>
            <a:ext cx="10130328" cy="4702302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07C5BF6-FBE2-D101-02C9-53E09910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22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2144871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982542" y="772220"/>
            <a:ext cx="7376518" cy="57864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i="1" spc="-50">
                <a:latin typeface="Calibri Light"/>
                <a:ea typeface="Calibri Light" panose="020F0302020204030204" pitchFamily="34" charset="0"/>
                <a:cs typeface="Calibri Light"/>
              </a:rPr>
              <a:t>Hyperparameters</a:t>
            </a:r>
            <a:r>
              <a:rPr lang="en-US" sz="5400" b="1" i="1" spc="-50">
                <a:latin typeface="Calibri Light"/>
                <a:ea typeface="Calibri Light" panose="020F0302020204030204" pitchFamily="34" charset="0"/>
                <a:cs typeface="Calibri Light"/>
              </a:rPr>
              <a:t> </a:t>
            </a:r>
            <a:endParaRPr lang="en-US" sz="5400" spc="-50">
              <a:latin typeface="Calibri Light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279CF583-1209-AADB-70D8-D7F977003EF2}"/>
                  </a:ext>
                </a:extLst>
              </p:cNvPr>
              <p:cNvSpPr txBox="1"/>
              <p:nvPr/>
            </p:nvSpPr>
            <p:spPr>
              <a:xfrm>
                <a:off x="982542" y="2223677"/>
                <a:ext cx="4925889" cy="37856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400" u="sng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Input size </a:t>
                </a:r>
                <a:r>
                  <a:rPr lang="en-US" sz="24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– 256x256</a:t>
                </a:r>
              </a:p>
              <a:p>
                <a:pPr marL="34290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400" u="sng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Dataset</a:t>
                </a:r>
                <a:r>
                  <a:rPr lang="en-US" sz="24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</a:t>
                </a:r>
                <a:r>
                  <a:rPr lang="en-US" sz="2400" ker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Linnaeus 5 (85%/15%)</a:t>
                </a:r>
                <a:endParaRPr lang="en-US" sz="24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400" u="sng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Batch</a:t>
                </a:r>
                <a:r>
                  <a:rPr lang="en-US" sz="24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size – 16 </a:t>
                </a:r>
              </a:p>
              <a:p>
                <a:pPr marL="342900" lvl="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400" u="sng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Adam</a:t>
                </a:r>
                <a:r>
                  <a:rPr lang="en-US" sz="24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optimizer parameters:</a:t>
                </a:r>
              </a:p>
              <a:p>
                <a:pPr lvl="0" algn="just" rtl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4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4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99</m:t>
                      </m:r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ϵ</m:t>
                      </m:r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</m:t>
                      </m:r>
                      <m:sSup>
                        <m:sSupPr>
                          <m:ctrlPr>
                            <a:rPr lang="en-US" sz="2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4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4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4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4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2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279CF583-1209-AADB-70D8-D7F97700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42" y="2223677"/>
                <a:ext cx="4925889" cy="3785652"/>
              </a:xfrm>
              <a:prstGeom prst="rect">
                <a:avLst/>
              </a:prstGeom>
              <a:blipFill>
                <a:blip r:embed="rId4"/>
                <a:stretch>
                  <a:fillRect l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1A056E07-F712-3A58-7F36-0428B9F9DB26}"/>
                  </a:ext>
                </a:extLst>
              </p:cNvPr>
              <p:cNvSpPr txBox="1"/>
              <p:nvPr/>
            </p:nvSpPr>
            <p:spPr>
              <a:xfrm>
                <a:off x="6791796" y="2099274"/>
                <a:ext cx="4417662" cy="31734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400" u="sng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Learning rate </a:t>
                </a:r>
                <a:r>
                  <a:rPr lang="en-US" sz="2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– 0.001</a:t>
                </a:r>
              </a:p>
              <a:p>
                <a:pPr marL="34290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400" u="sng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 function </a:t>
                </a:r>
                <a:r>
                  <a:rPr lang="en-US" sz="2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Perceptual</a:t>
                </a:r>
                <a:endParaRPr lang="en-US" sz="2400" u="sng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 algn="just" rtl="0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:r>
                  <a:rPr lang="en-US" sz="2400" u="sng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Epochs</a:t>
                </a:r>
                <a:r>
                  <a:rPr lang="en-US" sz="2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20</a:t>
                </a:r>
              </a:p>
              <a:p>
                <a:pPr marL="342900" lvl="0" indent="-342900" algn="just" rtl="0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:r>
                  <a:rPr lang="en-US" sz="2400" u="sng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Synthetic low-resolution</a:t>
                </a:r>
                <a:r>
                  <a:rPr lang="en-US" sz="24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 </a:t>
                </a:r>
              </a:p>
              <a:p>
                <a:pPr lvl="0" algn="just" rtl="0">
                  <a:lnSpc>
                    <a:spcPct val="150000"/>
                  </a:lnSpc>
                </a:pPr>
                <a:r>
                  <a:rPr lang="en-US" sz="24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    Gaussian - </a:t>
                </a:r>
                <a14:m>
                  <m:oMath xmlns:m="http://schemas.openxmlformats.org/officeDocument/2006/math"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0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sz="2400" i="1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1A056E07-F712-3A58-7F36-0428B9F9D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796" y="2099274"/>
                <a:ext cx="4417662" cy="3173433"/>
              </a:xfrm>
              <a:prstGeom prst="rect">
                <a:avLst/>
              </a:prstGeom>
              <a:blipFill>
                <a:blip r:embed="rId5"/>
                <a:stretch>
                  <a:fillRect l="-2207" b="-3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5118EB7-BFB7-AE29-88BB-14EAE5594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23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80956444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4782045" y="529866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Resolution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1121845" y="529866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 Resolution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442245" y="5350228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Ground truth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תמונה 1" descr="תמונה שמכילה כלב, יונק, זן כלב, חיית מחמד&#10;&#10;התיאור נוצר באופן אוטומטי">
            <a:extLst>
              <a:ext uri="{FF2B5EF4-FFF2-40B4-BE49-F238E27FC236}">
                <a16:creationId xmlns:a16="http://schemas.microsoft.com/office/drawing/2014/main" id="{6AD5F406-7A99-E2A3-18F0-6ED8392BAA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0"/>
          <a:stretch/>
        </p:blipFill>
        <p:spPr>
          <a:xfrm>
            <a:off x="597193" y="2030512"/>
            <a:ext cx="10997611" cy="3438000"/>
          </a:xfrm>
          <a:prstGeom prst="rect">
            <a:avLst/>
          </a:prstGeom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DEBE9251-201F-30CD-A403-093315234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24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3330312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</a:t>
            </a:r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4782045" y="529866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Low Resolution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1121845" y="529866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 Resolution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442245" y="5350228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Ground truth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1" descr="A close up of a purple flower&#10;&#10;Description automatically generated">
            <a:extLst>
              <a:ext uri="{FF2B5EF4-FFF2-40B4-BE49-F238E27FC236}">
                <a16:creationId xmlns:a16="http://schemas.microsoft.com/office/drawing/2014/main" id="{AF074312-A80A-FB8B-EEA1-CD7E13F81D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82"/>
          <a:stretch/>
        </p:blipFill>
        <p:spPr>
          <a:xfrm>
            <a:off x="641065" y="2030512"/>
            <a:ext cx="10909869" cy="3438000"/>
          </a:xfrm>
          <a:prstGeom prst="rect">
            <a:avLst/>
          </a:prstGeom>
        </p:spPr>
      </p:pic>
      <p:sp>
        <p:nvSpPr>
          <p:cNvPr id="8" name="מציין מיקום של מספר שקופית 7">
            <a:extLst>
              <a:ext uri="{FF2B5EF4-FFF2-40B4-BE49-F238E27FC236}">
                <a16:creationId xmlns:a16="http://schemas.microsoft.com/office/drawing/2014/main" id="{53A5D8F7-D640-2820-3F70-DD095ECDB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25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3274743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461172" y="805662"/>
            <a:ext cx="7376518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Metrics- </a:t>
            </a:r>
            <a:r>
              <a:rPr lang="en-US" sz="54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 Resolution</a:t>
            </a: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68899BF8-AE64-469D-5033-955E91E70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780" y="2252161"/>
            <a:ext cx="5766439" cy="3800177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8C5395D7-B0CE-AA12-05CD-F09DDA2E1255}"/>
              </a:ext>
            </a:extLst>
          </p:cNvPr>
          <p:cNvSpPr/>
          <p:nvPr/>
        </p:nvSpPr>
        <p:spPr>
          <a:xfrm>
            <a:off x="3914589" y="2097940"/>
            <a:ext cx="4757351" cy="3547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loss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28580E9-BF1F-EB50-627D-1EF3EF7A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26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2510346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461172" y="805662"/>
            <a:ext cx="7376518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Metrics- </a:t>
            </a:r>
            <a:r>
              <a:rPr lang="en-US" sz="54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 Resolution</a:t>
            </a: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DAA41829-9EEC-530C-B21A-BFA9BFA7F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172" y="1993026"/>
            <a:ext cx="5357983" cy="3783170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3B2E871-94E3-9997-2B1A-3FBE6B76F9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9267" y="2038884"/>
            <a:ext cx="5679628" cy="3846906"/>
          </a:xfrm>
          <a:prstGeom prst="rect">
            <a:avLst/>
          </a:prstGeom>
        </p:spPr>
      </p:pic>
      <p:sp>
        <p:nvSpPr>
          <p:cNvPr id="3" name="Text 1">
            <a:extLst>
              <a:ext uri="{FF2B5EF4-FFF2-40B4-BE49-F238E27FC236}">
                <a16:creationId xmlns:a16="http://schemas.microsoft.com/office/drawing/2014/main" id="{B650BEF1-4B44-3EAB-F62D-8EA9AED6B6DC}"/>
              </a:ext>
            </a:extLst>
          </p:cNvPr>
          <p:cNvSpPr/>
          <p:nvPr/>
        </p:nvSpPr>
        <p:spPr>
          <a:xfrm>
            <a:off x="6568648" y="1992584"/>
            <a:ext cx="4640866" cy="3159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SSIM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83CC086F-34BC-D116-337A-33FDFDB6F20B}"/>
              </a:ext>
            </a:extLst>
          </p:cNvPr>
          <p:cNvSpPr/>
          <p:nvPr/>
        </p:nvSpPr>
        <p:spPr>
          <a:xfrm>
            <a:off x="819730" y="1992584"/>
            <a:ext cx="4640866" cy="31596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55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Validation PSNR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B773D11E-AD3E-C6FB-D961-6AA9F9721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27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4763130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8175267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 Chaining</a:t>
            </a:r>
            <a:endParaRPr lang="en-US" sz="5400" spc="-5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94E3E20-72AE-4F85-7188-42C71409834A}"/>
              </a:ext>
            </a:extLst>
          </p:cNvPr>
          <p:cNvSpPr txBox="1"/>
          <p:nvPr/>
        </p:nvSpPr>
        <p:spPr>
          <a:xfrm>
            <a:off x="598558" y="1903827"/>
            <a:ext cx="11060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Combining models' results, the first model's output serves as the second model's input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CE9B259-6BB1-2224-5500-3B90946A7B1D}"/>
              </a:ext>
            </a:extLst>
          </p:cNvPr>
          <p:cNvSpPr/>
          <p:nvPr/>
        </p:nvSpPr>
        <p:spPr>
          <a:xfrm>
            <a:off x="740507" y="5773229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 Low Resolution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תמונה 15" descr="תמונה שמכילה רכב, רכב יבשה, גלגל, תחבורה&#10;&#10;התיאור נוצר באופן אוטומטי">
            <a:extLst>
              <a:ext uri="{FF2B5EF4-FFF2-40B4-BE49-F238E27FC236}">
                <a16:creationId xmlns:a16="http://schemas.microsoft.com/office/drawing/2014/main" id="{88388868-D5FE-7549-A4F0-80C823BA5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491" y="4247784"/>
            <a:ext cx="1719570" cy="1719570"/>
          </a:xfrm>
          <a:prstGeom prst="rect">
            <a:avLst/>
          </a:prstGeom>
        </p:spPr>
      </p:pic>
      <p:pic>
        <p:nvPicPr>
          <p:cNvPr id="18" name="תמונה 17" descr="תמונה שמכילה רכב, רכב יבשה, גלגל, תחבורה&#10;&#10;התיאור נוצר באופן אוטומטי">
            <a:extLst>
              <a:ext uri="{FF2B5EF4-FFF2-40B4-BE49-F238E27FC236}">
                <a16:creationId xmlns:a16="http://schemas.microsoft.com/office/drawing/2014/main" id="{C58849D4-639B-CFA6-6C64-4F8EB0E27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69" y="2569487"/>
            <a:ext cx="3441600" cy="3441600"/>
          </a:xfrm>
          <a:prstGeom prst="rect">
            <a:avLst/>
          </a:prstGeom>
        </p:spPr>
      </p:pic>
      <p:sp>
        <p:nvSpPr>
          <p:cNvPr id="19" name="Text 1">
            <a:extLst>
              <a:ext uri="{FF2B5EF4-FFF2-40B4-BE49-F238E27FC236}">
                <a16:creationId xmlns:a16="http://schemas.microsoft.com/office/drawing/2014/main" id="{E7C43027-7241-07C7-D8B9-7963D1583B53}"/>
              </a:ext>
            </a:extLst>
          </p:cNvPr>
          <p:cNvSpPr/>
          <p:nvPr/>
        </p:nvSpPr>
        <p:spPr>
          <a:xfrm>
            <a:off x="4375199" y="5773229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Resolution</a:t>
            </a:r>
            <a:endParaRPr lang="en-US" sz="2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1" name="תמונה 20" descr="תמונה שמכילה רכב, רכב יבשה, גלגל, תחבורה&#10;&#10;התיאור נוצר באופן אוטומטי">
            <a:extLst>
              <a:ext uri="{FF2B5EF4-FFF2-40B4-BE49-F238E27FC236}">
                <a16:creationId xmlns:a16="http://schemas.microsoft.com/office/drawing/2014/main" id="{DA3C3DD3-FC2B-9AE7-A257-1740644C2F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7023" y="2595157"/>
            <a:ext cx="3441600" cy="3441600"/>
          </a:xfrm>
          <a:prstGeom prst="rect">
            <a:avLst/>
          </a:prstGeom>
        </p:spPr>
      </p:pic>
      <p:sp>
        <p:nvSpPr>
          <p:cNvPr id="22" name="Text 1">
            <a:extLst>
              <a:ext uri="{FF2B5EF4-FFF2-40B4-BE49-F238E27FC236}">
                <a16:creationId xmlns:a16="http://schemas.microsoft.com/office/drawing/2014/main" id="{00968D59-6D03-A262-13B3-A9AB3D6D82DC}"/>
              </a:ext>
            </a:extLst>
          </p:cNvPr>
          <p:cNvSpPr/>
          <p:nvPr/>
        </p:nvSpPr>
        <p:spPr>
          <a:xfrm>
            <a:off x="8531053" y="5773229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N2N- Poisson</a:t>
            </a:r>
            <a:endParaRPr lang="en-US" sz="2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6" name="מציין מיקום של מספר שקופית 25">
            <a:extLst>
              <a:ext uri="{FF2B5EF4-FFF2-40B4-BE49-F238E27FC236}">
                <a16:creationId xmlns:a16="http://schemas.microsoft.com/office/drawing/2014/main" id="{1D41CDE1-3B50-EF85-CBD8-D00F6BBBE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28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9822587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8175267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Result Chaining</a:t>
            </a:r>
            <a:endParaRPr lang="en-US" sz="5400" spc="-5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תיבת טקסט 7">
            <a:extLst>
              <a:ext uri="{FF2B5EF4-FFF2-40B4-BE49-F238E27FC236}">
                <a16:creationId xmlns:a16="http://schemas.microsoft.com/office/drawing/2014/main" id="{094E3E20-72AE-4F85-7188-42C71409834A}"/>
              </a:ext>
            </a:extLst>
          </p:cNvPr>
          <p:cNvSpPr txBox="1"/>
          <p:nvPr/>
        </p:nvSpPr>
        <p:spPr>
          <a:xfrm>
            <a:off x="598558" y="1903827"/>
            <a:ext cx="11060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/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Combining models' results, the first model's output serves as the second model's input</a:t>
            </a: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ECE9B259-6BB1-2224-5500-3B90946A7B1D}"/>
              </a:ext>
            </a:extLst>
          </p:cNvPr>
          <p:cNvSpPr/>
          <p:nvPr/>
        </p:nvSpPr>
        <p:spPr>
          <a:xfrm>
            <a:off x="740507" y="5773229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Low Resolution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E7C43027-7241-07C7-D8B9-7963D1583B53}"/>
              </a:ext>
            </a:extLst>
          </p:cNvPr>
          <p:cNvSpPr/>
          <p:nvPr/>
        </p:nvSpPr>
        <p:spPr>
          <a:xfrm>
            <a:off x="4375199" y="5773229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High Resolution</a:t>
            </a:r>
            <a:endParaRPr lang="en-US" sz="2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 1">
            <a:extLst>
              <a:ext uri="{FF2B5EF4-FFF2-40B4-BE49-F238E27FC236}">
                <a16:creationId xmlns:a16="http://schemas.microsoft.com/office/drawing/2014/main" id="{00968D59-6D03-A262-13B3-A9AB3D6D82DC}"/>
              </a:ext>
            </a:extLst>
          </p:cNvPr>
          <p:cNvSpPr/>
          <p:nvPr/>
        </p:nvSpPr>
        <p:spPr>
          <a:xfrm>
            <a:off x="8531053" y="5773229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N2N- Gaussian</a:t>
            </a:r>
            <a:endParaRPr lang="en-US" sz="2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תמונה 2" descr="תמונה שמכילה גשר, בחוץ, שמיים, טיילת&#10;&#10;התיאור נוצר באופן אוטומטי">
            <a:extLst>
              <a:ext uri="{FF2B5EF4-FFF2-40B4-BE49-F238E27FC236}">
                <a16:creationId xmlns:a16="http://schemas.microsoft.com/office/drawing/2014/main" id="{B4A0E91B-BA57-14AE-4E01-05FFE6551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168" y="2569487"/>
            <a:ext cx="3441600" cy="3441600"/>
          </a:xfrm>
          <a:prstGeom prst="rect">
            <a:avLst/>
          </a:prstGeom>
        </p:spPr>
      </p:pic>
      <p:pic>
        <p:nvPicPr>
          <p:cNvPr id="5" name="תמונה 4" descr="תמונה שמכילה גשר, בחוץ, טיילת, שמיים&#10;&#10;התיאור נוצר באופן אוטומטי">
            <a:extLst>
              <a:ext uri="{FF2B5EF4-FFF2-40B4-BE49-F238E27FC236}">
                <a16:creationId xmlns:a16="http://schemas.microsoft.com/office/drawing/2014/main" id="{D21A88C3-1A4E-3677-B7E6-A4DBB3E00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921" y="2569487"/>
            <a:ext cx="3441600" cy="3441600"/>
          </a:xfrm>
          <a:prstGeom prst="rect">
            <a:avLst/>
          </a:prstGeom>
        </p:spPr>
      </p:pic>
      <p:pic>
        <p:nvPicPr>
          <p:cNvPr id="7" name="תמונה 6" descr="תמונה שמכילה בחוץ, שמיים, ענן, טיילת&#10;&#10;התיאור נוצר באופן אוטומטי">
            <a:extLst>
              <a:ext uri="{FF2B5EF4-FFF2-40B4-BE49-F238E27FC236}">
                <a16:creationId xmlns:a16="http://schemas.microsoft.com/office/drawing/2014/main" id="{39675872-A34A-0092-1D8E-AB11C9173D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084" y="4247169"/>
            <a:ext cx="1720800" cy="1720800"/>
          </a:xfrm>
          <a:prstGeom prst="rect">
            <a:avLst/>
          </a:prstGeom>
        </p:spPr>
      </p:pic>
      <p:sp>
        <p:nvSpPr>
          <p:cNvPr id="14" name="מציין מיקום של מספר שקופית 13">
            <a:extLst>
              <a:ext uri="{FF2B5EF4-FFF2-40B4-BE49-F238E27FC236}">
                <a16:creationId xmlns:a16="http://schemas.microsoft.com/office/drawing/2014/main" id="{CE7373A9-968A-C0DC-ED38-A7626507B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29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6822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982542" y="772220"/>
            <a:ext cx="7376518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Suggested Solution</a:t>
            </a: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18830DA4-C272-68E5-5D96-57E0E2A36A53}"/>
              </a:ext>
            </a:extLst>
          </p:cNvPr>
          <p:cNvSpPr/>
          <p:nvPr/>
        </p:nvSpPr>
        <p:spPr>
          <a:xfrm>
            <a:off x="572493" y="3616250"/>
            <a:ext cx="8363851" cy="140188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Utilize Deep learning model Noise2Noise employing U-net.</a:t>
            </a:r>
          </a:p>
          <a:p>
            <a:pPr marL="285739" indent="-285739" algn="l" rtl="0">
              <a:buFont typeface="Arial" panose="020B0604020202020204" pitchFamily="34" charset="0"/>
              <a:buChar char="•"/>
            </a:pPr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85739" indent="-285739" algn="l" rtl="0"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 Super Resolution Deep learning model using RU-net.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E87A2B5-3D9C-7A29-E223-8951FA0BA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893" y="3063094"/>
            <a:ext cx="3162618" cy="3300948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16D7806E-ED8B-38C8-AD0F-0AE866828D23}"/>
              </a:ext>
            </a:extLst>
          </p:cNvPr>
          <p:cNvSpPr txBox="1"/>
          <p:nvPr/>
        </p:nvSpPr>
        <p:spPr>
          <a:xfrm>
            <a:off x="627317" y="1903862"/>
            <a:ext cx="10863151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>
              <a:spcAft>
                <a:spcPts val="300"/>
              </a:spcAft>
            </a:pPr>
            <a:r>
              <a:rPr lang="en-US" sz="24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Enhance image </a:t>
            </a:r>
            <a:r>
              <a:rPr lang="en-US" sz="24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quality by increasing resolution and removing noise based only on corrupted images.</a:t>
            </a: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5CB90E25-B46B-643F-5576-76A88D086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3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840567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11">
            <a:extLst>
              <a:ext uri="{FF2B5EF4-FFF2-40B4-BE49-F238E27FC236}">
                <a16:creationId xmlns:a16="http://schemas.microsoft.com/office/drawing/2014/main" id="{4DFE8FAA-C0E3-3B5C-E296-2E9743BE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743201"/>
            <a:ext cx="6477000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IL" altLang="en-IL" sz="4400">
              <a:solidFill>
                <a:srgbClr val="BBE0E3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F4A451E7-0006-AC94-0B3F-61D400C14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30</a:t>
            </a:fld>
            <a:endParaRPr lang="en-US" altLang="en-IL"/>
          </a:p>
        </p:txBody>
      </p:sp>
      <p:pic>
        <p:nvPicPr>
          <p:cNvPr id="3" name="PixelProFinal">
            <a:hlinkClick r:id="" action="ppaction://media"/>
            <a:extLst>
              <a:ext uri="{FF2B5EF4-FFF2-40B4-BE49-F238E27FC236}">
                <a16:creationId xmlns:a16="http://schemas.microsoft.com/office/drawing/2014/main" id="{B502B0AF-66DD-F3C6-9625-FEB40A2422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3251" b="1"/>
          <a:stretch/>
        </p:blipFill>
        <p:spPr>
          <a:xfrm>
            <a:off x="167162" y="1300480"/>
            <a:ext cx="11857675" cy="4600424"/>
          </a:xfrm>
          <a:prstGeom prst="rect">
            <a:avLst/>
          </a:prstGeom>
        </p:spPr>
      </p:pic>
      <p:sp>
        <p:nvSpPr>
          <p:cNvPr id="2" name="Text 1">
            <a:extLst>
              <a:ext uri="{FF2B5EF4-FFF2-40B4-BE49-F238E27FC236}">
                <a16:creationId xmlns:a16="http://schemas.microsoft.com/office/drawing/2014/main" id="{C58E24FC-C5C6-FC98-6211-FA9129F1C862}"/>
              </a:ext>
            </a:extLst>
          </p:cNvPr>
          <p:cNvSpPr/>
          <p:nvPr/>
        </p:nvSpPr>
        <p:spPr>
          <a:xfrm>
            <a:off x="317310" y="360918"/>
            <a:ext cx="8175267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Product</a:t>
            </a:r>
          </a:p>
        </p:txBody>
      </p:sp>
    </p:spTree>
    <p:extLst>
      <p:ext uri="{BB962C8B-B14F-4D97-AF65-F5344CB8AC3E}">
        <p14:creationId xmlns:p14="http://schemas.microsoft.com/office/powerpoint/2010/main" val="1367112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16133" y="772220"/>
            <a:ext cx="10562752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Expected Achievements</a:t>
            </a:r>
          </a:p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sp>
        <p:nvSpPr>
          <p:cNvPr id="3" name="Text 3">
            <a:extLst>
              <a:ext uri="{FF2B5EF4-FFF2-40B4-BE49-F238E27FC236}">
                <a16:creationId xmlns:a16="http://schemas.microsoft.com/office/drawing/2014/main" id="{D815E952-1045-7312-3FE8-14CE5DCB0B96}"/>
              </a:ext>
            </a:extLst>
          </p:cNvPr>
          <p:cNvSpPr/>
          <p:nvPr/>
        </p:nvSpPr>
        <p:spPr>
          <a:xfrm>
            <a:off x="1063499" y="2030512"/>
            <a:ext cx="7582789" cy="37753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/>
            <a:endParaRPr lang="en-US" sz="240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240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Improve Super-resolution.</a:t>
            </a:r>
          </a:p>
          <a:p>
            <a:pPr algn="l" rtl="0"/>
            <a:endParaRPr lang="en-US" sz="2400">
              <a:solidFill>
                <a:srgbClr val="0D0D0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2400">
                <a:solidFill>
                  <a:srgbClr val="0D0D0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 corrupted image techniques without explicit data.</a:t>
            </a:r>
          </a:p>
          <a:p>
            <a:pPr algn="l" rtl="0"/>
            <a:endParaRPr lang="en-US" sz="2400" i="0">
              <a:solidFill>
                <a:srgbClr val="0D0D0D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2400" b="0" i="0">
                <a:solidFill>
                  <a:srgbClr val="0D0D0D"/>
                </a:solidFill>
                <a:effectLst/>
                <a:latin typeface="Söhne"/>
              </a:rPr>
              <a:t>Integrating both models into a unified model.</a:t>
            </a:r>
            <a:endParaRPr lang="en-US" sz="24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תודה - המרכז ליהלומים - מכירת זהב ומכירת יהלומים במזומן במחיר הטוב ביותר!">
            <a:extLst>
              <a:ext uri="{FF2B5EF4-FFF2-40B4-BE49-F238E27FC236}">
                <a16:creationId xmlns:a16="http://schemas.microsoft.com/office/drawing/2014/main" id="{86367981-5D86-6433-54EC-EDC3C5A8C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02" y="2386140"/>
            <a:ext cx="449213" cy="44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תודה - המרכז ליהלומים - מכירת זהב ומכירת יהלומים במזומן במחיר הטוב ביותר!">
            <a:extLst>
              <a:ext uri="{FF2B5EF4-FFF2-40B4-BE49-F238E27FC236}">
                <a16:creationId xmlns:a16="http://schemas.microsoft.com/office/drawing/2014/main" id="{6A773D52-29E1-5E63-8209-DF9B79189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90" y="3128384"/>
            <a:ext cx="449213" cy="44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תודה - המרכז ליהלומים - מכירת זהב ומכירת יהלומים במזומן במחיר הטוב ביותר!">
            <a:extLst>
              <a:ext uri="{FF2B5EF4-FFF2-40B4-BE49-F238E27FC236}">
                <a16:creationId xmlns:a16="http://schemas.microsoft.com/office/drawing/2014/main" id="{62836730-7E3C-9999-CA0E-9422B9C1D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132" y="3870629"/>
            <a:ext cx="449213" cy="44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B2CFABB-C165-EF0B-59F1-D3DA0DE5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31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6842479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86" name="Rectangle 1948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88" name="Freeform: Shape 1948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6E6E6"/>
            </a:solidFill>
          </a:ln>
          <a:effectLst>
            <a:outerShdw blurRad="762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490" name="Freeform: Shape 1948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b="1" i="1" spc="-5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 Case</a:t>
            </a:r>
            <a:endParaRPr lang="en-US" altLang="en-IL" b="1" i="1" kern="1200" spc="-50">
              <a:latin typeface="+mj-lt"/>
              <a:ea typeface="+mj-ea"/>
              <a:cs typeface="+mj-cs"/>
            </a:endParaRPr>
          </a:p>
        </p:txBody>
      </p:sp>
      <p:sp>
        <p:nvSpPr>
          <p:cNvPr id="19492" name="Rectangle 194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494" name="Rectangle 194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Rectangle 11">
            <a:extLst>
              <a:ext uri="{FF2B5EF4-FFF2-40B4-BE49-F238E27FC236}">
                <a16:creationId xmlns:a16="http://schemas.microsoft.com/office/drawing/2014/main" id="{4DFE8FAA-C0E3-3B5C-E296-2E9743BE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743201"/>
            <a:ext cx="6477000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IL" altLang="en-IL" sz="4400">
              <a:solidFill>
                <a:srgbClr val="BBE0E3"/>
              </a:solidFill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5267D1C-9B44-49AE-F843-30D7DC90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32</a:t>
            </a:fld>
            <a:endParaRPr lang="en-US" altLang="en-IL"/>
          </a:p>
        </p:txBody>
      </p:sp>
      <p:pic>
        <p:nvPicPr>
          <p:cNvPr id="5" name="Picture 4" descr="A diagram of a model&#10;&#10;Description automatically generated">
            <a:extLst>
              <a:ext uri="{FF2B5EF4-FFF2-40B4-BE49-F238E27FC236}">
                <a16:creationId xmlns:a16="http://schemas.microsoft.com/office/drawing/2014/main" id="{3170FD7F-CE37-EA76-7EAC-8E15425302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174" b="9174"/>
          <a:stretch/>
        </p:blipFill>
        <p:spPr>
          <a:xfrm>
            <a:off x="5165617" y="1366055"/>
            <a:ext cx="6544358" cy="412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825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38200" y="5586257"/>
            <a:ext cx="6926703" cy="804161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32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Package</a:t>
            </a:r>
            <a:endParaRPr lang="en-US" altLang="en-IL" sz="3200" b="1" i="1" kern="1200" spc="-50">
              <a:latin typeface="+mj-lt"/>
              <a:ea typeface="+mj-ea"/>
              <a:cs typeface="+mj-cs"/>
            </a:endParaRPr>
          </a:p>
        </p:txBody>
      </p:sp>
      <p:pic>
        <p:nvPicPr>
          <p:cNvPr id="2" name="Picture 7" descr="A diagram of a company&#10;&#10;Description automatically generated">
            <a:extLst>
              <a:ext uri="{FF2B5EF4-FFF2-40B4-BE49-F238E27FC236}">
                <a16:creationId xmlns:a16="http://schemas.microsoft.com/office/drawing/2014/main" id="{2BFE5A9E-7F56-6CDA-11FE-A90EC65E793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6"/>
          <a:stretch/>
        </p:blipFill>
        <p:spPr>
          <a:xfrm>
            <a:off x="-5025" y="306324"/>
            <a:ext cx="12191980" cy="5279933"/>
          </a:xfrm>
          <a:prstGeom prst="rect">
            <a:avLst/>
          </a:prstGeom>
        </p:spPr>
      </p:pic>
      <p:grpSp>
        <p:nvGrpSpPr>
          <p:cNvPr id="19502" name="Group 19498">
            <a:extLst>
              <a:ext uri="{FF2B5EF4-FFF2-40B4-BE49-F238E27FC236}">
                <a16:creationId xmlns:a16="http://schemas.microsoft.com/office/drawing/2014/main" id="{0E76F6F3-F5F0-B26D-1B63-73AD0299B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5193518"/>
            <a:ext cx="12207200" cy="123363"/>
            <a:chOff x="-5025" y="6737718"/>
            <a:chExt cx="12207200" cy="123363"/>
          </a:xfrm>
        </p:grpSpPr>
        <p:sp>
          <p:nvSpPr>
            <p:cNvPr id="19500" name="Rectangle 19499">
              <a:extLst>
                <a:ext uri="{FF2B5EF4-FFF2-40B4-BE49-F238E27FC236}">
                  <a16:creationId xmlns:a16="http://schemas.microsoft.com/office/drawing/2014/main" id="{ABC84BA2-BCC1-89D4-5592-8B2364E6B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501" name="Rectangle 19500">
              <a:extLst>
                <a:ext uri="{FF2B5EF4-FFF2-40B4-BE49-F238E27FC236}">
                  <a16:creationId xmlns:a16="http://schemas.microsoft.com/office/drawing/2014/main" id="{39C4FA24-7C12-A16B-31C2-89175017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A5267D1C-9B44-49AE-F843-30D7DC90D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  <a:defRPr/>
            </a:pPr>
            <a:fld id="{11AA4A54-538D-4AFF-9C88-62514F625171}" type="slidenum">
              <a:rPr lang="en-US" altLang="en-IL" smtClean="0"/>
              <a:pPr>
                <a:spcAft>
                  <a:spcPts val="600"/>
                </a:spcAft>
                <a:defRPr/>
              </a:pPr>
              <a:t>33</a:t>
            </a:fld>
            <a:endParaRPr lang="en-US" altLang="en-IL"/>
          </a:p>
        </p:txBody>
      </p:sp>
      <p:sp>
        <p:nvSpPr>
          <p:cNvPr id="19458" name="Rectangle 11">
            <a:extLst>
              <a:ext uri="{FF2B5EF4-FFF2-40B4-BE49-F238E27FC236}">
                <a16:creationId xmlns:a16="http://schemas.microsoft.com/office/drawing/2014/main" id="{4DFE8FAA-C0E3-3B5C-E296-2E9743BE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743201"/>
            <a:ext cx="6477000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IL" altLang="en-IL" sz="4400">
              <a:solidFill>
                <a:srgbClr val="BBE0E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2692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72" name="Rectangle 19471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2493" y="238539"/>
            <a:ext cx="11018520" cy="143441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5400" i="1" spc="-5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Test process</a:t>
            </a:r>
          </a:p>
        </p:txBody>
      </p:sp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8" name="Rectangle 11">
            <a:extLst>
              <a:ext uri="{FF2B5EF4-FFF2-40B4-BE49-F238E27FC236}">
                <a16:creationId xmlns:a16="http://schemas.microsoft.com/office/drawing/2014/main" id="{4DFE8FAA-C0E3-3B5C-E296-2E9743BE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743201"/>
            <a:ext cx="6477000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IL" altLang="en-IL" sz="4400">
              <a:solidFill>
                <a:srgbClr val="BBE0E3"/>
              </a:solidFill>
            </a:endParaRPr>
          </a:p>
        </p:txBody>
      </p:sp>
      <p:graphicFrame>
        <p:nvGraphicFramePr>
          <p:cNvPr id="6" name="טבלה 5">
            <a:extLst>
              <a:ext uri="{FF2B5EF4-FFF2-40B4-BE49-F238E27FC236}">
                <a16:creationId xmlns:a16="http://schemas.microsoft.com/office/drawing/2014/main" id="{608AF612-ED10-6ABA-B574-34BEA86C9D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2288106"/>
              </p:ext>
            </p:extLst>
          </p:nvPr>
        </p:nvGraphicFramePr>
        <p:xfrm>
          <a:off x="1398110" y="1839433"/>
          <a:ext cx="9367285" cy="4686331"/>
        </p:xfrm>
        <a:graphic>
          <a:graphicData uri="http://schemas.openxmlformats.org/drawingml/2006/table">
            <a:tbl>
              <a:tblPr rtl="1" firstRow="1" firstCol="1" bandRow="1">
                <a:tableStyleId>{68D230F3-CF80-4859-8CE7-A43EE81993B5}</a:tableStyleId>
              </a:tblPr>
              <a:tblGrid>
                <a:gridCol w="3019646">
                  <a:extLst>
                    <a:ext uri="{9D8B030D-6E8A-4147-A177-3AD203B41FA5}">
                      <a16:colId xmlns:a16="http://schemas.microsoft.com/office/drawing/2014/main" val="3618626346"/>
                    </a:ext>
                  </a:extLst>
                </a:gridCol>
                <a:gridCol w="3620316">
                  <a:extLst>
                    <a:ext uri="{9D8B030D-6E8A-4147-A177-3AD203B41FA5}">
                      <a16:colId xmlns:a16="http://schemas.microsoft.com/office/drawing/2014/main" val="2462495555"/>
                    </a:ext>
                  </a:extLst>
                </a:gridCol>
                <a:gridCol w="2727323">
                  <a:extLst>
                    <a:ext uri="{9D8B030D-6E8A-4147-A177-3AD203B41FA5}">
                      <a16:colId xmlns:a16="http://schemas.microsoft.com/office/drawing/2014/main" val="1448914175"/>
                    </a:ext>
                  </a:extLst>
                </a:gridCol>
              </a:tblGrid>
              <a:tr h="327275"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Excepted result</a:t>
                      </a:r>
                    </a:p>
                  </a:txBody>
                  <a:tcPr marL="65387" marR="65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1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Test description</a:t>
                      </a:r>
                    </a:p>
                  </a:txBody>
                  <a:tcPr marL="65387" marR="65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9F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400" kern="100">
                          <a:solidFill>
                            <a:schemeClr val="bg1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Module</a:t>
                      </a:r>
                    </a:p>
                  </a:txBody>
                  <a:tcPr marL="65387" marR="65387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9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876889"/>
                  </a:ext>
                </a:extLst>
              </a:tr>
              <a:tr h="154823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Open 'Train Models' window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'Train Models' in sidebar menu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Home page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5910097"/>
                  </a:ext>
                </a:extLst>
              </a:tr>
              <a:tr h="316813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Open 'Restore an image' window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'Restore an image' button in </a:t>
                      </a:r>
                      <a:r>
                        <a:rPr lang="en-US" sz="1200" b="0" i="0" u="none" strike="noStrike" kern="10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sidebar</a:t>
                      </a: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 menu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Home page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2485274"/>
                  </a:ext>
                </a:extLst>
              </a:tr>
              <a:tr h="395084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Open 'Upload dataset' window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'Upload dataset' button in </a:t>
                      </a:r>
                      <a:r>
                        <a:rPr lang="en-US" sz="1200" b="0" i="0" u="none" strike="noStrike" kern="100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sidebar</a:t>
                      </a: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 menu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Home page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49660415"/>
                  </a:ext>
                </a:extLst>
              </a:tr>
              <a:tr h="570548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Option ‘Super resolution' should be chosen.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on combo box 'Type of model' and choose 'Super resolution'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Train Models window&gt;Type of Model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554552"/>
                  </a:ext>
                </a:extLst>
              </a:tr>
              <a:tr h="478802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Option ‘Gaussian' should</a:t>
                      </a: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be chosen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on combo box 'Type of noise' and choose 'Gaussian'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Train Models window -&gt;Type of model (Noise2Noise)-&gt;Type of noise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060722"/>
                  </a:ext>
                </a:extLst>
              </a:tr>
              <a:tr h="296767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Option ‘Poisson' should</a:t>
                      </a: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be chosen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on combo box 'Type of noise' and choose 'Poisson'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Train Models window -&gt;Type of model (Noise2Noise)-&gt;Type of noise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2938919"/>
                  </a:ext>
                </a:extLst>
              </a:tr>
              <a:tr h="478802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An alert in red will pop up with message 'one or more fields are not chosen'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on 'Train' button </a:t>
                      </a:r>
                      <a:r>
                        <a:rPr lang="en-US" sz="1200" b="0" kern="100">
                          <a:solidFill>
                            <a:srgbClr val="FF0000"/>
                          </a:solidFill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(failure case: One or more combo box not chosen)</a:t>
                      </a:r>
                      <a:endParaRPr lang="en-US" sz="1200" b="0" kern="100">
                        <a:effectLst/>
                        <a:latin typeface="Calibri"/>
                        <a:ea typeface="Calibri" panose="020F0502020204030204" pitchFamily="34" charset="0"/>
                        <a:cs typeface="Calibri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Train Models window 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5489169"/>
                  </a:ext>
                </a:extLst>
              </a:tr>
              <a:tr h="478802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Open the file explorer to </a:t>
                      </a:r>
                    </a:p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select the files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on ‘Browse for file'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Restore an image window-&gt;Upload image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6707752"/>
                  </a:ext>
                </a:extLst>
              </a:tr>
              <a:tr h="478802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Advance to step of Clear image processing with active precent of the clear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on button 'Start process'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Restore an image window-&gt;Clear image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1865682"/>
                  </a:ext>
                </a:extLst>
              </a:tr>
              <a:tr h="478802"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Download the clean image to your computer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Click on button 'download'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b="0" kern="100">
                          <a:effectLst/>
                          <a:latin typeface="Calibri"/>
                          <a:ea typeface="Calibri" panose="020F0502020204030204" pitchFamily="34" charset="0"/>
                          <a:cs typeface="Calibri"/>
                        </a:rPr>
                        <a:t>Restore an image window-&gt;Finish process</a:t>
                      </a: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5436606"/>
                  </a:ext>
                </a:extLst>
              </a:tr>
            </a:tbl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0333EFB6-1A11-1BF1-D68F-13B1D643C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34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13871483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530" name="Rectangle 1950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501" name="Picture 19487" descr="Cat on the earth">
            <a:extLst>
              <a:ext uri="{FF2B5EF4-FFF2-40B4-BE49-F238E27FC236}">
                <a16:creationId xmlns:a16="http://schemas.microsoft.com/office/drawing/2014/main" id="{E72EA9B9-E640-A4C9-BE8F-7265AADD9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70" r="13058" b="784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9531" name="Rectangle 195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60" name="Rectangle 29">
            <a:extLst>
              <a:ext uri="{FF2B5EF4-FFF2-40B4-BE49-F238E27FC236}">
                <a16:creationId xmlns:a16="http://schemas.microsoft.com/office/drawing/2014/main" id="{6BFF3A59-B645-42F1-5070-D29B10BF444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 eaLnBrk="1" hangingPunct="1"/>
            <a:r>
              <a:rPr lang="en-US" altLang="en-IL" sz="4800" b="1" i="1" spc="-50">
                <a:solidFill>
                  <a:schemeClr val="bg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Thanks for your attention</a:t>
            </a:r>
            <a:r>
              <a:rPr lang="en-US" altLang="en-IL" sz="4800" b="1" spc="-50">
                <a:solidFill>
                  <a:schemeClr val="bg1"/>
                </a:solidFill>
                <a:latin typeface="PT Sans" panose="020B0503020203020204" pitchFamily="34" charset="0"/>
              </a:rPr>
              <a:t>!</a:t>
            </a:r>
          </a:p>
        </p:txBody>
      </p:sp>
      <p:sp>
        <p:nvSpPr>
          <p:cNvPr id="19461" name="Rectangle 30">
            <a:extLst>
              <a:ext uri="{FF2B5EF4-FFF2-40B4-BE49-F238E27FC236}">
                <a16:creationId xmlns:a16="http://schemas.microsoft.com/office/drawing/2014/main" id="{70226075-838C-908A-7DE7-2E557B3518E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 eaLnBrk="1" hangingPunct="1">
              <a:lnSpc>
                <a:spcPct val="90000"/>
              </a:lnSpc>
            </a:pPr>
            <a:r>
              <a:rPr lang="en-US" altLang="en-IL" sz="2000" spc="-5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Liza Shvachka</a:t>
            </a:r>
          </a:p>
          <a:p>
            <a:pPr algn="l" eaLnBrk="1" hangingPunct="1">
              <a:lnSpc>
                <a:spcPct val="90000"/>
              </a:lnSpc>
            </a:pPr>
            <a:r>
              <a:rPr lang="en-US" altLang="en-IL" sz="2000" spc="-5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Avishai Hershkovitz</a:t>
            </a:r>
          </a:p>
        </p:txBody>
      </p:sp>
      <p:sp>
        <p:nvSpPr>
          <p:cNvPr id="19532" name="Rectangle 195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533" name="Rectangle 195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Rectangle 11">
            <a:extLst>
              <a:ext uri="{FF2B5EF4-FFF2-40B4-BE49-F238E27FC236}">
                <a16:creationId xmlns:a16="http://schemas.microsoft.com/office/drawing/2014/main" id="{4DFE8FAA-C0E3-3B5C-E296-2E9743BED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743201"/>
            <a:ext cx="6477000" cy="1044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IL" altLang="en-IL" sz="4400">
              <a:solidFill>
                <a:srgbClr val="BBE0E3"/>
              </a:solidFill>
            </a:endParaRPr>
          </a:p>
        </p:txBody>
      </p:sp>
      <p:sp>
        <p:nvSpPr>
          <p:cNvPr id="19459" name="Rectangle 12">
            <a:extLst>
              <a:ext uri="{FF2B5EF4-FFF2-40B4-BE49-F238E27FC236}">
                <a16:creationId xmlns:a16="http://schemas.microsoft.com/office/drawing/2014/main" id="{819FAD5F-FBCA-1765-EA5D-956D5A421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4014789"/>
            <a:ext cx="6477000" cy="165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chemeClr val="tx1"/>
                    </a:gs>
                    <a:gs pos="100000">
                      <a:srgbClr val="000066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rtl="0" fontAlgn="base">
              <a:spcAft>
                <a:spcPct val="0"/>
              </a:spcAft>
              <a:buNone/>
            </a:pPr>
            <a:endParaRPr lang="en-IL" altLang="en-IL">
              <a:solidFill>
                <a:srgbClr val="000000"/>
              </a:solidFill>
            </a:endParaRPr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1EFA34FA-E9C2-4018-1B82-EFB5D3C00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35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2211531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 b="1" kern="1200">
                <a:solidFill>
                  <a:schemeClr val="tx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Models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2A4D54CD-08E0-5D12-F54D-B02102473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693" y="765789"/>
            <a:ext cx="7782502" cy="5817421"/>
          </a:xfrm>
          <a:prstGeom prst="rect">
            <a:avLst/>
          </a:prstGeom>
        </p:spPr>
      </p:pic>
      <p:sp>
        <p:nvSpPr>
          <p:cNvPr id="8" name="Text 1">
            <a:extLst>
              <a:ext uri="{FF2B5EF4-FFF2-40B4-BE49-F238E27FC236}">
                <a16:creationId xmlns:a16="http://schemas.microsoft.com/office/drawing/2014/main" id="{AA303710-4A42-861D-2905-1EB440C2D417}"/>
              </a:ext>
            </a:extLst>
          </p:cNvPr>
          <p:cNvSpPr/>
          <p:nvPr/>
        </p:nvSpPr>
        <p:spPr>
          <a:xfrm>
            <a:off x="8376599" y="193398"/>
            <a:ext cx="3571810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Noise2Noise 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 1">
            <a:extLst>
              <a:ext uri="{FF2B5EF4-FFF2-40B4-BE49-F238E27FC236}">
                <a16:creationId xmlns:a16="http://schemas.microsoft.com/office/drawing/2014/main" id="{F91A1A4F-CD9B-F394-124D-2A97893D141E}"/>
              </a:ext>
            </a:extLst>
          </p:cNvPr>
          <p:cNvSpPr/>
          <p:nvPr/>
        </p:nvSpPr>
        <p:spPr>
          <a:xfrm>
            <a:off x="4210692" y="193398"/>
            <a:ext cx="3571810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Super Resolution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0822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Freeform: Shape 36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9" name="Freeform: Shape 38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D88AE427-D85B-B8A5-08ED-F396DE911B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788" b="71474"/>
          <a:stretch/>
        </p:blipFill>
        <p:spPr>
          <a:xfrm>
            <a:off x="7089321" y="6255617"/>
            <a:ext cx="4708833" cy="151983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2701503F-31B0-E54C-94B5-7A06112CD335}"/>
              </a:ext>
            </a:extLst>
          </p:cNvPr>
          <p:cNvSpPr/>
          <p:nvPr/>
        </p:nvSpPr>
        <p:spPr bwMode="auto">
          <a:xfrm>
            <a:off x="489097" y="625682"/>
            <a:ext cx="704088" cy="193527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he-I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F80E5DB-54C4-1C25-0EAC-0AE7EAE06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30" y="719953"/>
            <a:ext cx="2104390" cy="2502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3589" y="-2"/>
            <a:ext cx="5019074" cy="87514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l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Process </a:t>
            </a:r>
            <a:endParaRPr lang="en-US" sz="4000" i="1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594DF229-845C-8C99-D3A8-786E2497D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244" y="4381058"/>
            <a:ext cx="910371" cy="27065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917401D9-EF9D-DCD4-9D4C-F9EBD3A360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13" y="969410"/>
            <a:ext cx="10674624" cy="567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801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982542" y="772220"/>
            <a:ext cx="7376518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Noise2Noise-</a:t>
            </a:r>
            <a:r>
              <a:rPr lang="en-US" sz="54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Train Process</a:t>
            </a:r>
          </a:p>
        </p:txBody>
      </p:sp>
      <p:sp>
        <p:nvSpPr>
          <p:cNvPr id="12" name="Text 3">
            <a:extLst>
              <a:ext uri="{FF2B5EF4-FFF2-40B4-BE49-F238E27FC236}">
                <a16:creationId xmlns:a16="http://schemas.microsoft.com/office/drawing/2014/main" id="{18830DA4-C272-68E5-5D96-57E0E2A36A53}"/>
              </a:ext>
            </a:extLst>
          </p:cNvPr>
          <p:cNvSpPr/>
          <p:nvPr/>
        </p:nvSpPr>
        <p:spPr>
          <a:xfrm>
            <a:off x="572493" y="1704957"/>
            <a:ext cx="10001722" cy="2368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Input: Image from various sources.</a:t>
            </a:r>
          </a:p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Adding </a:t>
            </a:r>
            <a:r>
              <a:rPr lang="en-US" sz="2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Synthetic Noise</a:t>
            </a: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Simulating real-world conditions.</a:t>
            </a:r>
          </a:p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U-net</a:t>
            </a: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Model Training: Iteratively mapping noisy to clean images.</a:t>
            </a:r>
          </a:p>
          <a:p>
            <a:pPr marL="285739" indent="-285739" algn="l" rtl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2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Output: High-resolution image with minimized noise.</a:t>
            </a: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A827945C-3896-2290-38D3-40E4996AE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065" y="3892063"/>
            <a:ext cx="7229870" cy="2840536"/>
          </a:xfrm>
          <a:prstGeom prst="rect">
            <a:avLst/>
          </a:prstGeom>
        </p:spPr>
      </p:pic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150BF33C-35B6-881D-CA44-891614DA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6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53263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982542" y="772220"/>
            <a:ext cx="7376518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U-net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architecture</a:t>
            </a: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8EBA1B6A-BFB4-6830-838E-F9007B46C7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148" y="1911382"/>
            <a:ext cx="7429703" cy="4946618"/>
          </a:xfrm>
          <a:prstGeom prst="rect">
            <a:avLst/>
          </a:prstGeom>
          <a:noFill/>
        </p:spPr>
      </p:pic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8B72F645-3087-FBF9-E29D-81569C901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7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2062305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982542" y="772220"/>
            <a:ext cx="7376518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b="1" i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Hyperparameters</a:t>
            </a:r>
            <a:endParaRPr lang="en-US" sz="5400" spc="-5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279CF583-1209-AADB-70D8-D7F977003EF2}"/>
                  </a:ext>
                </a:extLst>
              </p:cNvPr>
              <p:cNvSpPr txBox="1"/>
              <p:nvPr/>
            </p:nvSpPr>
            <p:spPr>
              <a:xfrm>
                <a:off x="982542" y="1945108"/>
                <a:ext cx="4925889" cy="43130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000" u="sng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Input size </a:t>
                </a:r>
                <a:r>
                  <a:rPr lang="en-US" sz="20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– 256x256</a:t>
                </a:r>
              </a:p>
              <a:p>
                <a:pPr marL="342900" lvl="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000" u="sng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Dataset</a:t>
                </a:r>
                <a:r>
                  <a:rPr lang="en-US" sz="20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– </a:t>
                </a:r>
                <a:r>
                  <a:rPr lang="en-US" sz="2000" kern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COCO 2017 (85%/15%)</a:t>
                </a:r>
                <a:endParaRPr lang="en-US" sz="2000"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000" u="sng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Minibatch</a:t>
                </a:r>
                <a:r>
                  <a:rPr lang="en-US" sz="20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size – 4</a:t>
                </a:r>
              </a:p>
              <a:p>
                <a:pPr marL="342900" lvl="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000" u="sng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Adam</a:t>
                </a:r>
                <a:r>
                  <a:rPr lang="en-US" sz="20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 optimizer parameters:</a:t>
                </a:r>
              </a:p>
              <a:p>
                <a:pPr lvl="0" algn="just" rtl="0">
                  <a:lnSpc>
                    <a:spcPct val="2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0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0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</m:t>
                      </m:r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0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β</m:t>
                          </m:r>
                        </m:e>
                        <m:sub>
                          <m:r>
                            <a:rPr lang="en-US" sz="20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99</m:t>
                      </m:r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ϵ</m:t>
                      </m:r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 </m:t>
                      </m:r>
                      <m:sSup>
                        <m:sSupPr>
                          <m:ctrlPr>
                            <a:rPr lang="en-US" sz="20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20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sz="20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2000" i="0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2000" i="0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.</m:t>
                      </m:r>
                    </m:oMath>
                  </m:oMathPara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342900" lvl="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000" u="sng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Learning rate </a:t>
                </a: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– 0.001</a:t>
                </a:r>
              </a:p>
              <a:p>
                <a:pPr marL="342900" indent="-342900" algn="just" rtl="0">
                  <a:lnSpc>
                    <a:spcPct val="200000"/>
                  </a:lnSpc>
                  <a:buFont typeface="Symbol" panose="05050102010706020507" pitchFamily="18" charset="2"/>
                  <a:buChar char=""/>
                </a:pPr>
                <a:r>
                  <a:rPr lang="en-US" sz="2000" u="sng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Loss function </a:t>
                </a: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 𝐿</a:t>
                </a:r>
                <a:r>
                  <a:rPr lang="he-IL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-MSE</a:t>
                </a:r>
              </a:p>
            </p:txBody>
          </p:sp>
        </mc:Choice>
        <mc:Fallback xmlns="">
          <p:sp>
            <p:nvSpPr>
              <p:cNvPr id="8" name="תיבת טקסט 7">
                <a:extLst>
                  <a:ext uri="{FF2B5EF4-FFF2-40B4-BE49-F238E27FC236}">
                    <a16:creationId xmlns:a16="http://schemas.microsoft.com/office/drawing/2014/main" id="{279CF583-1209-AADB-70D8-D7F977003E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542" y="1945108"/>
                <a:ext cx="4925889" cy="4313040"/>
              </a:xfrm>
              <a:prstGeom prst="rect">
                <a:avLst/>
              </a:prstGeom>
              <a:blipFill>
                <a:blip r:embed="rId3"/>
                <a:stretch>
                  <a:fillRect l="-1361" b="-1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1A056E07-F712-3A58-7F36-0428B9F9DB26}"/>
                  </a:ext>
                </a:extLst>
              </p:cNvPr>
              <p:cNvSpPr txBox="1"/>
              <p:nvPr/>
            </p:nvSpPr>
            <p:spPr>
              <a:xfrm>
                <a:off x="6791796" y="1945108"/>
                <a:ext cx="4417662" cy="46612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lvl="0" indent="-342900" algn="just" rtl="0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:r>
                  <a:rPr lang="en-US" sz="2000" u="sng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Epochs</a:t>
                </a: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  <a:p>
                <a:pPr marL="742950" lvl="1" indent="-285750" algn="just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Gaussian, Poisson, Bernoulli - 30 </a:t>
                </a:r>
              </a:p>
              <a:p>
                <a:pPr marL="742950" lvl="1" indent="-285750" algn="just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Text - 105</a:t>
                </a:r>
              </a:p>
              <a:p>
                <a:pPr marL="342900" lvl="0" indent="-342900" algn="just" rtl="0">
                  <a:lnSpc>
                    <a:spcPct val="150000"/>
                  </a:lnSpc>
                  <a:buFont typeface="Symbol" panose="05050102010706020507" pitchFamily="18" charset="2"/>
                  <a:buChar char=""/>
                </a:pPr>
                <a:r>
                  <a:rPr lang="en-US" sz="2000" u="sng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Noise params:</a:t>
                </a:r>
              </a:p>
              <a:p>
                <a:pPr marL="742950" lvl="1" indent="-285750" algn="just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Gaussian -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50</m:t>
                    </m:r>
                  </m:oMath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mbria Math" panose="02040503050406030204" pitchFamily="18" charset="0"/>
                </a:endParaRPr>
              </a:p>
              <a:p>
                <a:pPr marL="742950" lvl="1" indent="-285750" algn="just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Poisson - </a:t>
                </a:r>
                <a14:m>
                  <m:oMath xmlns:m="http://schemas.openxmlformats.org/officeDocument/2006/math"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𝜆</m:t>
                    </m:r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 algn="just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Bernoulli - </a:t>
                </a:r>
                <a14:m>
                  <m:oMath xmlns:m="http://schemas.openxmlformats.org/officeDocument/2006/math"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𝜇</m:t>
                    </m:r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1</m:t>
                    </m:r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.</m:t>
                    </m:r>
                    <m:r>
                      <a:rPr lang="en-US" i="1" kern="0" smtClean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mbria Math" panose="02040503050406030204" pitchFamily="18" charset="0"/>
                      </a:rPr>
                      <m:t>2</m:t>
                    </m:r>
                  </m:oMath>
                </a14:m>
                <a:endParaRPr lang="en-US" sz="20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742950" lvl="1" indent="-285750" algn="just" rtl="0">
                  <a:lnSpc>
                    <a:spcPct val="150000"/>
                  </a:lnSpc>
                  <a:buFont typeface="Courier New" panose="02070309020205020404" pitchFamily="49" charset="0"/>
                  <a:buChar char="o"/>
                </a:pP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Text:</a:t>
                </a:r>
              </a:p>
              <a:p>
                <a:pPr marL="1143000" lvl="2" indent="-228600" algn="just" rtl="0">
                  <a:lnSpc>
                    <a:spcPct val="150000"/>
                  </a:lnSpc>
                  <a:buFont typeface="Wingdings" panose="05000000000000000000" pitchFamily="2" charset="2"/>
                  <a:buChar char=""/>
                </a:pP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Font – Times New Roman.</a:t>
                </a:r>
              </a:p>
              <a:p>
                <a:pPr marL="1143000" lvl="2" indent="-228600" algn="just" rtl="0">
                  <a:lnSpc>
                    <a:spcPct val="150000"/>
                  </a:lnSpc>
                  <a:spcAft>
                    <a:spcPts val="800"/>
                  </a:spcAft>
                  <a:buFont typeface="Wingdings" panose="05000000000000000000" pitchFamily="2" charset="2"/>
                  <a:buChar char=""/>
                </a:pPr>
                <a:r>
                  <a:rPr lang="en-US" sz="200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</a:rPr>
                  <a:t>Param – 0.2</a:t>
                </a:r>
                <a:endParaRPr lang="en-US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9" name="תיבת טקסט 8">
                <a:extLst>
                  <a:ext uri="{FF2B5EF4-FFF2-40B4-BE49-F238E27FC236}">
                    <a16:creationId xmlns:a16="http://schemas.microsoft.com/office/drawing/2014/main" id="{1A056E07-F712-3A58-7F36-0428B9F9DB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1796" y="1945108"/>
                <a:ext cx="4417662" cy="4661276"/>
              </a:xfrm>
              <a:prstGeom prst="rect">
                <a:avLst/>
              </a:prstGeom>
              <a:blipFill>
                <a:blip r:embed="rId4"/>
                <a:stretch>
                  <a:fillRect l="-1517" b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E3EDE81B-5634-1BA7-3E3E-E5E44CA01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8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209055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4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1">
            <a:extLst>
              <a:ext uri="{FF2B5EF4-FFF2-40B4-BE49-F238E27FC236}">
                <a16:creationId xmlns:a16="http://schemas.microsoft.com/office/drawing/2014/main" id="{58712F2A-6888-E3C4-BB16-A7CABA454F99}"/>
              </a:ext>
            </a:extLst>
          </p:cNvPr>
          <p:cNvSpPr/>
          <p:nvPr/>
        </p:nvSpPr>
        <p:spPr>
          <a:xfrm>
            <a:off x="572492" y="772220"/>
            <a:ext cx="11232646" cy="57864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Examples Results- </a:t>
            </a:r>
            <a:r>
              <a:rPr lang="en-US" sz="5400" b="1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Gaussian</a:t>
            </a:r>
            <a:r>
              <a:rPr lang="en-US" sz="5400" spc="-5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noise</a:t>
            </a:r>
          </a:p>
        </p:txBody>
      </p:sp>
      <p:pic>
        <p:nvPicPr>
          <p:cNvPr id="3" name="תמונה 2" descr="תמונה שמכילה יונק, ג'ירפה, ג'ירפיים, חיות בר&#10;&#10;התיאור נוצר באופן אוטומטי">
            <a:extLst>
              <a:ext uri="{FF2B5EF4-FFF2-40B4-BE49-F238E27FC236}">
                <a16:creationId xmlns:a16="http://schemas.microsoft.com/office/drawing/2014/main" id="{A8B98719-E02A-82E5-E349-CB868F43C1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848" y="2240513"/>
            <a:ext cx="10022304" cy="3438614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59F1C770-1EB9-F1D8-2A35-5A644231A37F}"/>
              </a:ext>
            </a:extLst>
          </p:cNvPr>
          <p:cNvSpPr/>
          <p:nvPr/>
        </p:nvSpPr>
        <p:spPr>
          <a:xfrm>
            <a:off x="1301261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Noisy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571E7F16-6515-7A7B-DD5C-CDF00DB8448F}"/>
              </a:ext>
            </a:extLst>
          </p:cNvPr>
          <p:cNvSpPr/>
          <p:nvPr/>
        </p:nvSpPr>
        <p:spPr>
          <a:xfrm>
            <a:off x="4652123" y="5462181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Denoised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 1">
            <a:extLst>
              <a:ext uri="{FF2B5EF4-FFF2-40B4-BE49-F238E27FC236}">
                <a16:creationId xmlns:a16="http://schemas.microsoft.com/office/drawing/2014/main" id="{D4065A3B-5286-CC78-4318-45D35338D41E}"/>
              </a:ext>
            </a:extLst>
          </p:cNvPr>
          <p:cNvSpPr/>
          <p:nvPr/>
        </p:nvSpPr>
        <p:spPr>
          <a:xfrm>
            <a:off x="8077202" y="5448637"/>
            <a:ext cx="2813539" cy="6251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rtl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Clean Image</a:t>
            </a:r>
            <a:endParaRPr lang="en-US" sz="320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2924C2A6-A365-B281-771B-181CEED2D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A4A54-538D-4AFF-9C88-62514F625171}" type="slidenum">
              <a:rPr lang="en-US" altLang="en-IL" smtClean="0"/>
              <a:pPr>
                <a:defRPr/>
              </a:pPr>
              <a:t>9</a:t>
            </a:fld>
            <a:endParaRPr lang="en-US" altLang="en-IL"/>
          </a:p>
        </p:txBody>
      </p:sp>
    </p:spTree>
    <p:extLst>
      <p:ext uri="{BB962C8B-B14F-4D97-AF65-F5344CB8AC3E}">
        <p14:creationId xmlns:p14="http://schemas.microsoft.com/office/powerpoint/2010/main" val="869696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IL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38AF5E4-9D25-424B-B46F-6655F52A81F9}">
  <we:reference id="4b785c87-866c-4bad-85d8-5d1ae467ac9a" version="3.14.0.0" store="EXCatalog" storeType="EXCatalog"/>
  <we:alternateReferences>
    <we:reference id="WA104381909" version="3.14.0.0" store="en-US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848</Words>
  <Application>Microsoft Office PowerPoint</Application>
  <PresentationFormat>מסך רחב</PresentationFormat>
  <Paragraphs>246</Paragraphs>
  <Slides>35</Slides>
  <Notes>33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10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Courier New</vt:lpstr>
      <vt:lpstr>PT Sans</vt:lpstr>
      <vt:lpstr>Söhne</vt:lpstr>
      <vt:lpstr>Symbol</vt:lpstr>
      <vt:lpstr>Times New Roman</vt:lpstr>
      <vt:lpstr>Wingdings</vt:lpstr>
      <vt:lpstr>Default Design</vt:lpstr>
      <vt:lpstr>Image Enhancement  with Super-Resolution and Controlled Noise</vt:lpstr>
      <vt:lpstr>Problem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Use Case</vt:lpstr>
      <vt:lpstr>Package</vt:lpstr>
      <vt:lpstr>Test process</vt:lpstr>
      <vt:lpstr>Thanks for your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Student</dc:creator>
  <cp:lastModifiedBy>ליזה שבצ'קה</cp:lastModifiedBy>
  <cp:revision>2</cp:revision>
  <dcterms:created xsi:type="dcterms:W3CDTF">2014-10-13T06:29:55Z</dcterms:created>
  <dcterms:modified xsi:type="dcterms:W3CDTF">2024-09-21T21:49:51Z</dcterms:modified>
</cp:coreProperties>
</file>